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7" r:id="rId3"/>
    <p:sldId id="268" r:id="rId4"/>
    <p:sldId id="269" r:id="rId5"/>
    <p:sldId id="273" r:id="rId6"/>
    <p:sldId id="270" r:id="rId7"/>
    <p:sldId id="274" r:id="rId8"/>
    <p:sldId id="287" r:id="rId9"/>
    <p:sldId id="272" r:id="rId10"/>
    <p:sldId id="275" r:id="rId11"/>
    <p:sldId id="271" r:id="rId12"/>
    <p:sldId id="284" r:id="rId13"/>
    <p:sldId id="285" r:id="rId14"/>
    <p:sldId id="286" r:id="rId15"/>
    <p:sldId id="276" r:id="rId16"/>
    <p:sldId id="282" r:id="rId17"/>
    <p:sldId id="277" r:id="rId18"/>
    <p:sldId id="280" r:id="rId19"/>
    <p:sldId id="278" r:id="rId20"/>
    <p:sldId id="281" r:id="rId21"/>
    <p:sldId id="279" r:id="rId22"/>
    <p:sldId id="25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74014"/>
  </p:normalViewPr>
  <p:slideViewPr>
    <p:cSldViewPr snapToGrid="0" snapToObjects="1">
      <p:cViewPr varScale="1">
        <p:scale>
          <a:sx n="93" d="100"/>
          <a:sy n="93" d="100"/>
        </p:scale>
        <p:origin x="2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/>
            <a:t>Introduction to Gamification</a:t>
          </a:r>
          <a:endParaRPr lang="en-US"/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/>
            <a:t>Motivation</a:t>
          </a:r>
          <a:endParaRPr lang="en-US"/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/>
            <a:t>Gamification in Education</a:t>
          </a:r>
          <a:endParaRPr lang="en-US"/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/>
            <a:t>Discussion</a:t>
          </a:r>
          <a:endParaRPr lang="en-US"/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/>
            <a:t>My Solution</a:t>
          </a:r>
          <a:endParaRPr lang="en-US"/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/>
            <a:t>Q&amp;A</a:t>
          </a:r>
          <a:endParaRPr lang="en-US"/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/>
            <a:t>References</a:t>
          </a:r>
          <a:endParaRPr lang="en-US"/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Introduction to Gamification</a:t>
          </a:r>
          <a:endParaRPr lang="en-US" dirty="0">
            <a:solidFill>
              <a:schemeClr val="tx1"/>
            </a:solidFill>
          </a:endParaRPr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/>
            <a:t>Motivation</a:t>
          </a:r>
          <a:endParaRPr lang="en-US"/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Gamification in Education</a:t>
          </a:r>
          <a:endParaRPr lang="en-US" dirty="0">
            <a:solidFill>
              <a:schemeClr val="tx1"/>
            </a:solidFill>
          </a:endParaRPr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Discussion</a:t>
          </a:r>
          <a:endParaRPr lang="en-US" dirty="0">
            <a:solidFill>
              <a:schemeClr val="tx1"/>
            </a:solidFill>
          </a:endParaRPr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My Solution</a:t>
          </a:r>
          <a:endParaRPr lang="en-US" dirty="0">
            <a:solidFill>
              <a:schemeClr val="tx1"/>
            </a:solidFill>
          </a:endParaRPr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Q&amp;A</a:t>
          </a:r>
          <a:endParaRPr lang="en-US" dirty="0">
            <a:solidFill>
              <a:schemeClr val="tx1"/>
            </a:solidFill>
          </a:endParaRPr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References</a:t>
          </a:r>
          <a:endParaRPr lang="en-US" dirty="0">
            <a:solidFill>
              <a:schemeClr val="tx1"/>
            </a:solidFill>
          </a:endParaRPr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 custLinFactNeighborX="-5107" custLinFactNeighborY="-904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Introduction to Gamification</a:t>
          </a:r>
          <a:endParaRPr lang="en-US" dirty="0">
            <a:solidFill>
              <a:schemeClr val="tx1"/>
            </a:solidFill>
          </a:endParaRPr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Motivation</a:t>
          </a:r>
          <a:endParaRPr lang="en-US" dirty="0">
            <a:solidFill>
              <a:schemeClr val="tx1"/>
            </a:solidFill>
          </a:endParaRPr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Gamification in Education</a:t>
          </a:r>
          <a:endParaRPr lang="en-US" dirty="0">
            <a:solidFill>
              <a:schemeClr val="bg1"/>
            </a:solidFill>
          </a:endParaRPr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Discussion</a:t>
          </a:r>
          <a:endParaRPr lang="en-US" dirty="0">
            <a:solidFill>
              <a:schemeClr val="tx1"/>
            </a:solidFill>
          </a:endParaRPr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My Solution</a:t>
          </a:r>
          <a:endParaRPr lang="en-US" dirty="0">
            <a:solidFill>
              <a:schemeClr val="tx1"/>
            </a:solidFill>
          </a:endParaRPr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Q&amp;A</a:t>
          </a:r>
          <a:endParaRPr lang="en-US" dirty="0">
            <a:solidFill>
              <a:schemeClr val="tx1"/>
            </a:solidFill>
          </a:endParaRPr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References</a:t>
          </a:r>
          <a:endParaRPr lang="en-US" dirty="0">
            <a:solidFill>
              <a:schemeClr val="tx1"/>
            </a:solidFill>
          </a:endParaRPr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 custLinFactNeighborX="-5107" custLinFactNeighborY="-904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Introduction to Gamification</a:t>
          </a:r>
          <a:endParaRPr lang="en-US" dirty="0">
            <a:solidFill>
              <a:schemeClr val="tx1"/>
            </a:solidFill>
          </a:endParaRPr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Motivation</a:t>
          </a:r>
          <a:endParaRPr lang="en-US" dirty="0">
            <a:solidFill>
              <a:schemeClr val="tx1"/>
            </a:solidFill>
          </a:endParaRPr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Gamification in Education</a:t>
          </a:r>
          <a:endParaRPr lang="en-US" dirty="0">
            <a:solidFill>
              <a:schemeClr val="tx1"/>
            </a:solidFill>
          </a:endParaRPr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Discussion</a:t>
          </a:r>
          <a:endParaRPr lang="en-US" dirty="0">
            <a:solidFill>
              <a:schemeClr val="bg1"/>
            </a:solidFill>
          </a:endParaRPr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My Solution</a:t>
          </a:r>
          <a:endParaRPr lang="en-US" dirty="0">
            <a:solidFill>
              <a:schemeClr val="tx1"/>
            </a:solidFill>
          </a:endParaRPr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Q&amp;A</a:t>
          </a:r>
          <a:endParaRPr lang="en-US" dirty="0">
            <a:solidFill>
              <a:schemeClr val="tx1"/>
            </a:solidFill>
          </a:endParaRPr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References</a:t>
          </a:r>
          <a:endParaRPr lang="en-US" dirty="0">
            <a:solidFill>
              <a:schemeClr val="tx1"/>
            </a:solidFill>
          </a:endParaRPr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 custLinFactNeighborX="-5107" custLinFactNeighborY="-904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Introduction to Gamification</a:t>
          </a:r>
          <a:endParaRPr lang="en-US" dirty="0">
            <a:solidFill>
              <a:schemeClr val="tx1"/>
            </a:solidFill>
          </a:endParaRPr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Motivation</a:t>
          </a:r>
          <a:endParaRPr lang="en-US" dirty="0">
            <a:solidFill>
              <a:schemeClr val="tx1"/>
            </a:solidFill>
          </a:endParaRPr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Gamification in Education</a:t>
          </a:r>
          <a:endParaRPr lang="en-US" dirty="0">
            <a:solidFill>
              <a:schemeClr val="tx1"/>
            </a:solidFill>
          </a:endParaRPr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Discussion</a:t>
          </a:r>
          <a:endParaRPr lang="en-US" dirty="0">
            <a:solidFill>
              <a:schemeClr val="tx1"/>
            </a:solidFill>
          </a:endParaRPr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My Solution</a:t>
          </a:r>
          <a:endParaRPr lang="en-US" dirty="0">
            <a:solidFill>
              <a:schemeClr val="bg1"/>
            </a:solidFill>
          </a:endParaRPr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Q&amp;A</a:t>
          </a:r>
          <a:endParaRPr lang="en-US" dirty="0">
            <a:solidFill>
              <a:schemeClr val="tx1"/>
            </a:solidFill>
          </a:endParaRPr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References</a:t>
          </a:r>
          <a:endParaRPr lang="en-US" dirty="0">
            <a:solidFill>
              <a:schemeClr val="tx1"/>
            </a:solidFill>
          </a:endParaRPr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 custLinFactNeighborX="-5107" custLinFactNeighborY="-904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Introduction to Gamification</a:t>
          </a:r>
          <a:endParaRPr lang="en-US" dirty="0">
            <a:solidFill>
              <a:schemeClr val="tx1"/>
            </a:solidFill>
          </a:endParaRPr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Motivation</a:t>
          </a:r>
          <a:endParaRPr lang="en-US" dirty="0">
            <a:solidFill>
              <a:schemeClr val="tx1"/>
            </a:solidFill>
          </a:endParaRPr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Gamification in Education</a:t>
          </a:r>
          <a:endParaRPr lang="en-US" dirty="0">
            <a:solidFill>
              <a:schemeClr val="tx1"/>
            </a:solidFill>
          </a:endParaRPr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Discussion</a:t>
          </a:r>
          <a:endParaRPr lang="en-US" dirty="0">
            <a:solidFill>
              <a:schemeClr val="tx1"/>
            </a:solidFill>
          </a:endParaRPr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My Solution</a:t>
          </a:r>
          <a:endParaRPr lang="en-US" dirty="0">
            <a:solidFill>
              <a:schemeClr val="tx1"/>
            </a:solidFill>
          </a:endParaRPr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Q&amp;A</a:t>
          </a:r>
          <a:endParaRPr lang="en-US" dirty="0">
            <a:solidFill>
              <a:schemeClr val="bg1"/>
            </a:solidFill>
          </a:endParaRPr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References</a:t>
          </a:r>
          <a:endParaRPr lang="en-US" dirty="0">
            <a:solidFill>
              <a:schemeClr val="tx1"/>
            </a:solidFill>
          </a:endParaRPr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 custLinFactNeighborX="-5107" custLinFactNeighborY="-904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3BC3C0-92E8-4E02-B46C-60A67531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AD1A94-949F-46CD-9B6A-D44F03042F4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Introduction to Gamification</a:t>
          </a:r>
          <a:endParaRPr lang="en-US" dirty="0">
            <a:solidFill>
              <a:schemeClr val="tx1"/>
            </a:solidFill>
          </a:endParaRPr>
        </a:p>
      </dgm:t>
    </dgm:pt>
    <dgm:pt modelId="{FD4D58D4-5BB4-4DB9-A226-49C317432E2E}" type="parTrans" cxnId="{8387DE22-FB46-43D5-A67B-DD4EA8CC6B23}">
      <dgm:prSet/>
      <dgm:spPr/>
      <dgm:t>
        <a:bodyPr/>
        <a:lstStyle/>
        <a:p>
          <a:endParaRPr lang="en-US"/>
        </a:p>
      </dgm:t>
    </dgm:pt>
    <dgm:pt modelId="{044C3D67-2047-4B7C-853C-5DE96BDB5475}" type="sibTrans" cxnId="{8387DE22-FB46-43D5-A67B-DD4EA8CC6B23}">
      <dgm:prSet/>
      <dgm:spPr/>
      <dgm:t>
        <a:bodyPr/>
        <a:lstStyle/>
        <a:p>
          <a:endParaRPr lang="en-US"/>
        </a:p>
      </dgm:t>
    </dgm:pt>
    <dgm:pt modelId="{F664CA48-F395-4EF0-8492-FE00084A922D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Motivation</a:t>
          </a:r>
          <a:endParaRPr lang="en-US" dirty="0">
            <a:solidFill>
              <a:schemeClr val="tx1"/>
            </a:solidFill>
          </a:endParaRPr>
        </a:p>
      </dgm:t>
    </dgm:pt>
    <dgm:pt modelId="{C311B17C-5BB3-4458-A646-D2AC310CF433}" type="parTrans" cxnId="{FF2060EE-951D-4D9F-9837-6DDBE82BC686}">
      <dgm:prSet/>
      <dgm:spPr/>
      <dgm:t>
        <a:bodyPr/>
        <a:lstStyle/>
        <a:p>
          <a:endParaRPr lang="en-US"/>
        </a:p>
      </dgm:t>
    </dgm:pt>
    <dgm:pt modelId="{0AA1B549-5194-4B6F-BF37-9AF75EC10E49}" type="sibTrans" cxnId="{FF2060EE-951D-4D9F-9837-6DDBE82BC686}">
      <dgm:prSet/>
      <dgm:spPr/>
      <dgm:t>
        <a:bodyPr/>
        <a:lstStyle/>
        <a:p>
          <a:endParaRPr lang="en-US"/>
        </a:p>
      </dgm:t>
    </dgm:pt>
    <dgm:pt modelId="{5AE549E5-CC98-413B-AFE8-D8316A998B76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Gamification in Education</a:t>
          </a:r>
          <a:endParaRPr lang="en-US" dirty="0">
            <a:solidFill>
              <a:schemeClr val="tx1"/>
            </a:solidFill>
          </a:endParaRPr>
        </a:p>
      </dgm:t>
    </dgm:pt>
    <dgm:pt modelId="{0DDE44B9-245B-4E06-B598-B4F707263898}" type="parTrans" cxnId="{6175C496-4D1A-40DC-9D58-560DE6E4067B}">
      <dgm:prSet/>
      <dgm:spPr/>
      <dgm:t>
        <a:bodyPr/>
        <a:lstStyle/>
        <a:p>
          <a:endParaRPr lang="en-US"/>
        </a:p>
      </dgm:t>
    </dgm:pt>
    <dgm:pt modelId="{AF2B17F7-106D-42CB-8F63-E30ABBE76E4C}" type="sibTrans" cxnId="{6175C496-4D1A-40DC-9D58-560DE6E4067B}">
      <dgm:prSet/>
      <dgm:spPr/>
      <dgm:t>
        <a:bodyPr/>
        <a:lstStyle/>
        <a:p>
          <a:endParaRPr lang="en-US"/>
        </a:p>
      </dgm:t>
    </dgm:pt>
    <dgm:pt modelId="{585C7AA5-9F7E-4B59-8C51-A23A9EC38019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Discussion</a:t>
          </a:r>
          <a:endParaRPr lang="en-US" dirty="0">
            <a:solidFill>
              <a:schemeClr val="tx1"/>
            </a:solidFill>
          </a:endParaRPr>
        </a:p>
      </dgm:t>
    </dgm:pt>
    <dgm:pt modelId="{5B6FC710-E2ED-4143-88D5-7479FEE4C119}" type="parTrans" cxnId="{4F099C28-9A67-4962-BEFA-5E2762D03F72}">
      <dgm:prSet/>
      <dgm:spPr/>
      <dgm:t>
        <a:bodyPr/>
        <a:lstStyle/>
        <a:p>
          <a:endParaRPr lang="en-US"/>
        </a:p>
      </dgm:t>
    </dgm:pt>
    <dgm:pt modelId="{3D576248-0A09-4454-8B80-CBAD529F1D13}" type="sibTrans" cxnId="{4F099C28-9A67-4962-BEFA-5E2762D03F72}">
      <dgm:prSet/>
      <dgm:spPr/>
      <dgm:t>
        <a:bodyPr/>
        <a:lstStyle/>
        <a:p>
          <a:endParaRPr lang="en-US"/>
        </a:p>
      </dgm:t>
    </dgm:pt>
    <dgm:pt modelId="{17FD42C7-489A-473B-9E9F-7ADA1D4A946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My Solution</a:t>
          </a:r>
          <a:endParaRPr lang="en-US" dirty="0">
            <a:solidFill>
              <a:schemeClr val="tx1"/>
            </a:solidFill>
          </a:endParaRPr>
        </a:p>
      </dgm:t>
    </dgm:pt>
    <dgm:pt modelId="{2ADCE8CB-86B4-4214-B6BA-A6CBBF2AF4A7}" type="parTrans" cxnId="{FD02094D-E2CC-49FD-AAFD-35246C294B1D}">
      <dgm:prSet/>
      <dgm:spPr/>
      <dgm:t>
        <a:bodyPr/>
        <a:lstStyle/>
        <a:p>
          <a:endParaRPr lang="en-US"/>
        </a:p>
      </dgm:t>
    </dgm:pt>
    <dgm:pt modelId="{63AB4694-CA3C-4D3D-B18C-901FC341333F}" type="sibTrans" cxnId="{FD02094D-E2CC-49FD-AAFD-35246C294B1D}">
      <dgm:prSet/>
      <dgm:spPr/>
      <dgm:t>
        <a:bodyPr/>
        <a:lstStyle/>
        <a:p>
          <a:endParaRPr lang="en-US"/>
        </a:p>
      </dgm:t>
    </dgm:pt>
    <dgm:pt modelId="{0F36289F-CF50-40A2-ADD1-907053355AC8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Q&amp;A</a:t>
          </a:r>
          <a:endParaRPr lang="en-US" dirty="0">
            <a:solidFill>
              <a:schemeClr val="tx1"/>
            </a:solidFill>
          </a:endParaRPr>
        </a:p>
      </dgm:t>
    </dgm:pt>
    <dgm:pt modelId="{33F86304-25FE-4827-8E68-5CB0D44D0D79}" type="parTrans" cxnId="{66AABD3B-08E3-4075-A3AB-E4A36421AC80}">
      <dgm:prSet/>
      <dgm:spPr/>
      <dgm:t>
        <a:bodyPr/>
        <a:lstStyle/>
        <a:p>
          <a:endParaRPr lang="en-US"/>
        </a:p>
      </dgm:t>
    </dgm:pt>
    <dgm:pt modelId="{EEE516FF-468A-4AAD-B0CA-DF8AE89768E7}" type="sibTrans" cxnId="{66AABD3B-08E3-4075-A3AB-E4A36421AC80}">
      <dgm:prSet/>
      <dgm:spPr/>
      <dgm:t>
        <a:bodyPr/>
        <a:lstStyle/>
        <a:p>
          <a:endParaRPr lang="en-US"/>
        </a:p>
      </dgm:t>
    </dgm:pt>
    <dgm:pt modelId="{E4839799-5CE4-4175-9DC4-B685F0C92A6C}">
      <dgm:prSet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References</a:t>
          </a:r>
          <a:endParaRPr lang="en-US" dirty="0">
            <a:solidFill>
              <a:schemeClr val="bg1"/>
            </a:solidFill>
          </a:endParaRPr>
        </a:p>
      </dgm:t>
    </dgm:pt>
    <dgm:pt modelId="{8C647C25-80B5-49B3-B7D9-298F308CA611}" type="parTrans" cxnId="{9EAEC327-1C30-4AEA-8901-3FBCCF259A22}">
      <dgm:prSet/>
      <dgm:spPr/>
      <dgm:t>
        <a:bodyPr/>
        <a:lstStyle/>
        <a:p>
          <a:endParaRPr lang="en-US"/>
        </a:p>
      </dgm:t>
    </dgm:pt>
    <dgm:pt modelId="{3DC63CBB-B636-4581-88F3-EA7F535BA54D}" type="sibTrans" cxnId="{9EAEC327-1C30-4AEA-8901-3FBCCF259A22}">
      <dgm:prSet/>
      <dgm:spPr/>
      <dgm:t>
        <a:bodyPr/>
        <a:lstStyle/>
        <a:p>
          <a:endParaRPr lang="en-US"/>
        </a:p>
      </dgm:t>
    </dgm:pt>
    <dgm:pt modelId="{56CAE6DC-1205-4DCB-AF79-E6598A511805}" type="pres">
      <dgm:prSet presAssocID="{643BC3C0-92E8-4E02-B46C-60A675319DE0}" presName="root" presStyleCnt="0">
        <dgm:presLayoutVars>
          <dgm:dir/>
          <dgm:resizeHandles val="exact"/>
        </dgm:presLayoutVars>
      </dgm:prSet>
      <dgm:spPr/>
    </dgm:pt>
    <dgm:pt modelId="{3CDDC2EC-F42A-4808-B204-5611692A355E}" type="pres">
      <dgm:prSet presAssocID="{E0AD1A94-949F-46CD-9B6A-D44F03042F4E}" presName="compNode" presStyleCnt="0"/>
      <dgm:spPr/>
    </dgm:pt>
    <dgm:pt modelId="{EC9A03CF-DF69-4023-AE13-FEA37663B538}" type="pres">
      <dgm:prSet presAssocID="{E0AD1A94-949F-46CD-9B6A-D44F03042F4E}" presName="bgRect" presStyleLbl="bgShp" presStyleIdx="0" presStyleCnt="7"/>
      <dgm:spPr/>
    </dgm:pt>
    <dgm:pt modelId="{E377D7AB-40DE-4A66-ADA6-64B63E89A134}" type="pres">
      <dgm:prSet presAssocID="{E0AD1A94-949F-46CD-9B6A-D44F03042F4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2627D6C-FA6D-4CDD-8DEA-581CE172B459}" type="pres">
      <dgm:prSet presAssocID="{E0AD1A94-949F-46CD-9B6A-D44F03042F4E}" presName="spaceRect" presStyleCnt="0"/>
      <dgm:spPr/>
    </dgm:pt>
    <dgm:pt modelId="{D282E2AB-7272-4BFB-83CC-DBEC3BC11466}" type="pres">
      <dgm:prSet presAssocID="{E0AD1A94-949F-46CD-9B6A-D44F03042F4E}" presName="parTx" presStyleLbl="revTx" presStyleIdx="0" presStyleCnt="7">
        <dgm:presLayoutVars>
          <dgm:chMax val="0"/>
          <dgm:chPref val="0"/>
        </dgm:presLayoutVars>
      </dgm:prSet>
      <dgm:spPr/>
    </dgm:pt>
    <dgm:pt modelId="{AE4E134F-A859-490E-AE95-A82AEF311BED}" type="pres">
      <dgm:prSet presAssocID="{044C3D67-2047-4B7C-853C-5DE96BDB5475}" presName="sibTrans" presStyleCnt="0"/>
      <dgm:spPr/>
    </dgm:pt>
    <dgm:pt modelId="{D0F8D996-E809-436F-8C2C-F22D9FB5D6C1}" type="pres">
      <dgm:prSet presAssocID="{F664CA48-F395-4EF0-8492-FE00084A922D}" presName="compNode" presStyleCnt="0"/>
      <dgm:spPr/>
    </dgm:pt>
    <dgm:pt modelId="{8BD3433D-4461-4DC9-A861-C7E815044DBE}" type="pres">
      <dgm:prSet presAssocID="{F664CA48-F395-4EF0-8492-FE00084A922D}" presName="bgRect" presStyleLbl="bgShp" presStyleIdx="1" presStyleCnt="7"/>
      <dgm:spPr/>
    </dgm:pt>
    <dgm:pt modelId="{7757F6FB-39C1-4044-8C28-A30DF2771685}" type="pres">
      <dgm:prSet presAssocID="{F664CA48-F395-4EF0-8492-FE00084A922D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3F13C01C-9B71-4F9F-B972-2ED22B9A8FBA}" type="pres">
      <dgm:prSet presAssocID="{F664CA48-F395-4EF0-8492-FE00084A922D}" presName="spaceRect" presStyleCnt="0"/>
      <dgm:spPr/>
    </dgm:pt>
    <dgm:pt modelId="{8ACD62B4-205B-49B5-BE04-DBBB1C466EB9}" type="pres">
      <dgm:prSet presAssocID="{F664CA48-F395-4EF0-8492-FE00084A922D}" presName="parTx" presStyleLbl="revTx" presStyleIdx="1" presStyleCnt="7">
        <dgm:presLayoutVars>
          <dgm:chMax val="0"/>
          <dgm:chPref val="0"/>
        </dgm:presLayoutVars>
      </dgm:prSet>
      <dgm:spPr/>
    </dgm:pt>
    <dgm:pt modelId="{97A73785-0503-4852-8F75-DC93207E6F9C}" type="pres">
      <dgm:prSet presAssocID="{0AA1B549-5194-4B6F-BF37-9AF75EC10E49}" presName="sibTrans" presStyleCnt="0"/>
      <dgm:spPr/>
    </dgm:pt>
    <dgm:pt modelId="{B3C6EDEC-8A5C-4A7B-BF22-57E2FF10584C}" type="pres">
      <dgm:prSet presAssocID="{5AE549E5-CC98-413B-AFE8-D8316A998B76}" presName="compNode" presStyleCnt="0"/>
      <dgm:spPr/>
    </dgm:pt>
    <dgm:pt modelId="{50A2A94D-E15B-4FEC-9409-3543F39D1357}" type="pres">
      <dgm:prSet presAssocID="{5AE549E5-CC98-413B-AFE8-D8316A998B76}" presName="bgRect" presStyleLbl="bgShp" presStyleIdx="2" presStyleCnt="7"/>
      <dgm:spPr/>
    </dgm:pt>
    <dgm:pt modelId="{965AC6DC-0A95-4A08-A2D3-D1DB311C608B}" type="pres">
      <dgm:prSet presAssocID="{5AE549E5-CC98-413B-AFE8-D8316A998B7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79F6ACFE-6D0B-4D71-A328-67AEBB43F5F4}" type="pres">
      <dgm:prSet presAssocID="{5AE549E5-CC98-413B-AFE8-D8316A998B76}" presName="spaceRect" presStyleCnt="0"/>
      <dgm:spPr/>
    </dgm:pt>
    <dgm:pt modelId="{8F64BF06-2860-48A8-95EC-126E3B77EDD2}" type="pres">
      <dgm:prSet presAssocID="{5AE549E5-CC98-413B-AFE8-D8316A998B76}" presName="parTx" presStyleLbl="revTx" presStyleIdx="2" presStyleCnt="7">
        <dgm:presLayoutVars>
          <dgm:chMax val="0"/>
          <dgm:chPref val="0"/>
        </dgm:presLayoutVars>
      </dgm:prSet>
      <dgm:spPr/>
    </dgm:pt>
    <dgm:pt modelId="{B4CAF3D1-CF34-4C8C-81AA-AEB4F40D19EA}" type="pres">
      <dgm:prSet presAssocID="{AF2B17F7-106D-42CB-8F63-E30ABBE76E4C}" presName="sibTrans" presStyleCnt="0"/>
      <dgm:spPr/>
    </dgm:pt>
    <dgm:pt modelId="{7162EF43-D1F2-4501-9D31-3A1AB6E7D4E3}" type="pres">
      <dgm:prSet presAssocID="{585C7AA5-9F7E-4B59-8C51-A23A9EC38019}" presName="compNode" presStyleCnt="0"/>
      <dgm:spPr/>
    </dgm:pt>
    <dgm:pt modelId="{4D1AFFFD-21FA-4229-A8CF-255329D83F09}" type="pres">
      <dgm:prSet presAssocID="{585C7AA5-9F7E-4B59-8C51-A23A9EC38019}" presName="bgRect" presStyleLbl="bgShp" presStyleIdx="3" presStyleCnt="7"/>
      <dgm:spPr/>
    </dgm:pt>
    <dgm:pt modelId="{67D64D17-FF83-49A6-B0BD-C19A5DC79C6B}" type="pres">
      <dgm:prSet presAssocID="{585C7AA5-9F7E-4B59-8C51-A23A9EC3801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43EC5D7-DD12-4A02-A7AA-6445359105E0}" type="pres">
      <dgm:prSet presAssocID="{585C7AA5-9F7E-4B59-8C51-A23A9EC38019}" presName="spaceRect" presStyleCnt="0"/>
      <dgm:spPr/>
    </dgm:pt>
    <dgm:pt modelId="{53FEB708-F68C-4919-BA7A-43FB97F3FBED}" type="pres">
      <dgm:prSet presAssocID="{585C7AA5-9F7E-4B59-8C51-A23A9EC38019}" presName="parTx" presStyleLbl="revTx" presStyleIdx="3" presStyleCnt="7">
        <dgm:presLayoutVars>
          <dgm:chMax val="0"/>
          <dgm:chPref val="0"/>
        </dgm:presLayoutVars>
      </dgm:prSet>
      <dgm:spPr/>
    </dgm:pt>
    <dgm:pt modelId="{1D9C87ED-337F-4C85-B0BE-5D231F4DAE34}" type="pres">
      <dgm:prSet presAssocID="{3D576248-0A09-4454-8B80-CBAD529F1D13}" presName="sibTrans" presStyleCnt="0"/>
      <dgm:spPr/>
    </dgm:pt>
    <dgm:pt modelId="{2EB79D7D-8708-41A0-B389-094DCBAD915C}" type="pres">
      <dgm:prSet presAssocID="{17FD42C7-489A-473B-9E9F-7ADA1D4A946E}" presName="compNode" presStyleCnt="0"/>
      <dgm:spPr/>
    </dgm:pt>
    <dgm:pt modelId="{20D9A575-9BA7-475C-B06F-EC912A17E273}" type="pres">
      <dgm:prSet presAssocID="{17FD42C7-489A-473B-9E9F-7ADA1D4A946E}" presName="bgRect" presStyleLbl="bgShp" presStyleIdx="4" presStyleCnt="7"/>
      <dgm:spPr/>
    </dgm:pt>
    <dgm:pt modelId="{3BB04AD5-3F2D-487D-9C15-65943051DD52}" type="pres">
      <dgm:prSet presAssocID="{17FD42C7-489A-473B-9E9F-7ADA1D4A946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245B1D5-1628-474B-A3E7-E28FC3FB7351}" type="pres">
      <dgm:prSet presAssocID="{17FD42C7-489A-473B-9E9F-7ADA1D4A946E}" presName="spaceRect" presStyleCnt="0"/>
      <dgm:spPr/>
    </dgm:pt>
    <dgm:pt modelId="{6E77BD7D-6AA4-4635-BFBB-CC0C269687B9}" type="pres">
      <dgm:prSet presAssocID="{17FD42C7-489A-473B-9E9F-7ADA1D4A946E}" presName="parTx" presStyleLbl="revTx" presStyleIdx="4" presStyleCnt="7">
        <dgm:presLayoutVars>
          <dgm:chMax val="0"/>
          <dgm:chPref val="0"/>
        </dgm:presLayoutVars>
      </dgm:prSet>
      <dgm:spPr/>
    </dgm:pt>
    <dgm:pt modelId="{2BE167D6-C816-4F10-B6E9-761960F738F7}" type="pres">
      <dgm:prSet presAssocID="{63AB4694-CA3C-4D3D-B18C-901FC341333F}" presName="sibTrans" presStyleCnt="0"/>
      <dgm:spPr/>
    </dgm:pt>
    <dgm:pt modelId="{14FEDFC7-D9C9-4204-A530-64BED69138B4}" type="pres">
      <dgm:prSet presAssocID="{0F36289F-CF50-40A2-ADD1-907053355AC8}" presName="compNode" presStyleCnt="0"/>
      <dgm:spPr/>
    </dgm:pt>
    <dgm:pt modelId="{EFE6FEC6-F7D9-48E9-BAAE-E89A083D489A}" type="pres">
      <dgm:prSet presAssocID="{0F36289F-CF50-40A2-ADD1-907053355AC8}" presName="bgRect" presStyleLbl="bgShp" presStyleIdx="5" presStyleCnt="7" custLinFactNeighborX="-5107" custLinFactNeighborY="-904"/>
      <dgm:spPr/>
    </dgm:pt>
    <dgm:pt modelId="{0B9A34F4-F1D0-49B2-8D21-D409B0421C56}" type="pres">
      <dgm:prSet presAssocID="{0F36289F-CF50-40A2-ADD1-907053355AC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DC22DD6-31B8-4B11-96AB-A46B464F5A8F}" type="pres">
      <dgm:prSet presAssocID="{0F36289F-CF50-40A2-ADD1-907053355AC8}" presName="spaceRect" presStyleCnt="0"/>
      <dgm:spPr/>
    </dgm:pt>
    <dgm:pt modelId="{410DB490-2BF4-4747-88BA-C6F6C0D464A4}" type="pres">
      <dgm:prSet presAssocID="{0F36289F-CF50-40A2-ADD1-907053355AC8}" presName="parTx" presStyleLbl="revTx" presStyleIdx="5" presStyleCnt="7">
        <dgm:presLayoutVars>
          <dgm:chMax val="0"/>
          <dgm:chPref val="0"/>
        </dgm:presLayoutVars>
      </dgm:prSet>
      <dgm:spPr/>
    </dgm:pt>
    <dgm:pt modelId="{6E6D042F-BDBB-4977-A9D0-8777D6F1E063}" type="pres">
      <dgm:prSet presAssocID="{EEE516FF-468A-4AAD-B0CA-DF8AE89768E7}" presName="sibTrans" presStyleCnt="0"/>
      <dgm:spPr/>
    </dgm:pt>
    <dgm:pt modelId="{CFA913B0-F4DC-47EA-A177-1A5BFF2AD9C7}" type="pres">
      <dgm:prSet presAssocID="{E4839799-5CE4-4175-9DC4-B685F0C92A6C}" presName="compNode" presStyleCnt="0"/>
      <dgm:spPr/>
    </dgm:pt>
    <dgm:pt modelId="{CE7F82CF-BBB5-44BB-96B6-E6EB8FED0C2F}" type="pres">
      <dgm:prSet presAssocID="{E4839799-5CE4-4175-9DC4-B685F0C92A6C}" presName="bgRect" presStyleLbl="bgShp" presStyleIdx="6" presStyleCnt="7"/>
      <dgm:spPr/>
    </dgm:pt>
    <dgm:pt modelId="{3206ACA6-785E-4CA8-9C2D-58154891CCD1}" type="pres">
      <dgm:prSet presAssocID="{E4839799-5CE4-4175-9DC4-B685F0C92A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A799E45-62D7-48A1-AC62-050A90908D55}" type="pres">
      <dgm:prSet presAssocID="{E4839799-5CE4-4175-9DC4-B685F0C92A6C}" presName="spaceRect" presStyleCnt="0"/>
      <dgm:spPr/>
    </dgm:pt>
    <dgm:pt modelId="{356674C7-8BFB-42C5-86EE-C1609E2D0940}" type="pres">
      <dgm:prSet presAssocID="{E4839799-5CE4-4175-9DC4-B685F0C92A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387DE22-FB46-43D5-A67B-DD4EA8CC6B23}" srcId="{643BC3C0-92E8-4E02-B46C-60A675319DE0}" destId="{E0AD1A94-949F-46CD-9B6A-D44F03042F4E}" srcOrd="0" destOrd="0" parTransId="{FD4D58D4-5BB4-4DB9-A226-49C317432E2E}" sibTransId="{044C3D67-2047-4B7C-853C-5DE96BDB5475}"/>
    <dgm:cxn modelId="{9EAEC327-1C30-4AEA-8901-3FBCCF259A22}" srcId="{643BC3C0-92E8-4E02-B46C-60A675319DE0}" destId="{E4839799-5CE4-4175-9DC4-B685F0C92A6C}" srcOrd="6" destOrd="0" parTransId="{8C647C25-80B5-49B3-B7D9-298F308CA611}" sibTransId="{3DC63CBB-B636-4581-88F3-EA7F535BA54D}"/>
    <dgm:cxn modelId="{4F099C28-9A67-4962-BEFA-5E2762D03F72}" srcId="{643BC3C0-92E8-4E02-B46C-60A675319DE0}" destId="{585C7AA5-9F7E-4B59-8C51-A23A9EC38019}" srcOrd="3" destOrd="0" parTransId="{5B6FC710-E2ED-4143-88D5-7479FEE4C119}" sibTransId="{3D576248-0A09-4454-8B80-CBAD529F1D13}"/>
    <dgm:cxn modelId="{66AABD3B-08E3-4075-A3AB-E4A36421AC80}" srcId="{643BC3C0-92E8-4E02-B46C-60A675319DE0}" destId="{0F36289F-CF50-40A2-ADD1-907053355AC8}" srcOrd="5" destOrd="0" parTransId="{33F86304-25FE-4827-8E68-5CB0D44D0D79}" sibTransId="{EEE516FF-468A-4AAD-B0CA-DF8AE89768E7}"/>
    <dgm:cxn modelId="{FD02094D-E2CC-49FD-AAFD-35246C294B1D}" srcId="{643BC3C0-92E8-4E02-B46C-60A675319DE0}" destId="{17FD42C7-489A-473B-9E9F-7ADA1D4A946E}" srcOrd="4" destOrd="0" parTransId="{2ADCE8CB-86B4-4214-B6BA-A6CBBF2AF4A7}" sibTransId="{63AB4694-CA3C-4D3D-B18C-901FC341333F}"/>
    <dgm:cxn modelId="{FBE84053-FADF-4357-9F79-F78483F5A7F9}" type="presOf" srcId="{643BC3C0-92E8-4E02-B46C-60A675319DE0}" destId="{56CAE6DC-1205-4DCB-AF79-E6598A511805}" srcOrd="0" destOrd="0" presId="urn:microsoft.com/office/officeart/2018/2/layout/IconVerticalSolidList"/>
    <dgm:cxn modelId="{ECDF6558-0085-46B2-9A2E-F8FE3C9BD13B}" type="presOf" srcId="{17FD42C7-489A-473B-9E9F-7ADA1D4A946E}" destId="{6E77BD7D-6AA4-4635-BFBB-CC0C269687B9}" srcOrd="0" destOrd="0" presId="urn:microsoft.com/office/officeart/2018/2/layout/IconVerticalSolidList"/>
    <dgm:cxn modelId="{99C2A191-CFB7-4F6A-9C66-0D58BDE34F4A}" type="presOf" srcId="{F664CA48-F395-4EF0-8492-FE00084A922D}" destId="{8ACD62B4-205B-49B5-BE04-DBBB1C466EB9}" srcOrd="0" destOrd="0" presId="urn:microsoft.com/office/officeart/2018/2/layout/IconVerticalSolidList"/>
    <dgm:cxn modelId="{6175C496-4D1A-40DC-9D58-560DE6E4067B}" srcId="{643BC3C0-92E8-4E02-B46C-60A675319DE0}" destId="{5AE549E5-CC98-413B-AFE8-D8316A998B76}" srcOrd="2" destOrd="0" parTransId="{0DDE44B9-245B-4E06-B598-B4F707263898}" sibTransId="{AF2B17F7-106D-42CB-8F63-E30ABBE76E4C}"/>
    <dgm:cxn modelId="{E62CA09B-80C3-456C-A6E3-F7BED6E0D897}" type="presOf" srcId="{E0AD1A94-949F-46CD-9B6A-D44F03042F4E}" destId="{D282E2AB-7272-4BFB-83CC-DBEC3BC11466}" srcOrd="0" destOrd="0" presId="urn:microsoft.com/office/officeart/2018/2/layout/IconVerticalSolidList"/>
    <dgm:cxn modelId="{3BC40DAA-040B-4D2B-8B03-02A9866C38AA}" type="presOf" srcId="{585C7AA5-9F7E-4B59-8C51-A23A9EC38019}" destId="{53FEB708-F68C-4919-BA7A-43FB97F3FBED}" srcOrd="0" destOrd="0" presId="urn:microsoft.com/office/officeart/2018/2/layout/IconVerticalSolidList"/>
    <dgm:cxn modelId="{1E73CAB8-88E7-4383-BF85-08B876AD3D8F}" type="presOf" srcId="{5AE549E5-CC98-413B-AFE8-D8316A998B76}" destId="{8F64BF06-2860-48A8-95EC-126E3B77EDD2}" srcOrd="0" destOrd="0" presId="urn:microsoft.com/office/officeart/2018/2/layout/IconVerticalSolidList"/>
    <dgm:cxn modelId="{0B82B8CB-E5F5-4C84-8206-669C33357CCD}" type="presOf" srcId="{0F36289F-CF50-40A2-ADD1-907053355AC8}" destId="{410DB490-2BF4-4747-88BA-C6F6C0D464A4}" srcOrd="0" destOrd="0" presId="urn:microsoft.com/office/officeart/2018/2/layout/IconVerticalSolidList"/>
    <dgm:cxn modelId="{6EEFACE6-3F9A-4194-9556-B2AB806DC30D}" type="presOf" srcId="{E4839799-5CE4-4175-9DC4-B685F0C92A6C}" destId="{356674C7-8BFB-42C5-86EE-C1609E2D0940}" srcOrd="0" destOrd="0" presId="urn:microsoft.com/office/officeart/2018/2/layout/IconVerticalSolidList"/>
    <dgm:cxn modelId="{FF2060EE-951D-4D9F-9837-6DDBE82BC686}" srcId="{643BC3C0-92E8-4E02-B46C-60A675319DE0}" destId="{F664CA48-F395-4EF0-8492-FE00084A922D}" srcOrd="1" destOrd="0" parTransId="{C311B17C-5BB3-4458-A646-D2AC310CF433}" sibTransId="{0AA1B549-5194-4B6F-BF37-9AF75EC10E49}"/>
    <dgm:cxn modelId="{D7DFA35E-94EC-49B3-A0EC-0C5C0648BFAE}" type="presParOf" srcId="{56CAE6DC-1205-4DCB-AF79-E6598A511805}" destId="{3CDDC2EC-F42A-4808-B204-5611692A355E}" srcOrd="0" destOrd="0" presId="urn:microsoft.com/office/officeart/2018/2/layout/IconVerticalSolidList"/>
    <dgm:cxn modelId="{A863B48D-7FFF-4CFD-B5D4-5740CEFCAE9B}" type="presParOf" srcId="{3CDDC2EC-F42A-4808-B204-5611692A355E}" destId="{EC9A03CF-DF69-4023-AE13-FEA37663B538}" srcOrd="0" destOrd="0" presId="urn:microsoft.com/office/officeart/2018/2/layout/IconVerticalSolidList"/>
    <dgm:cxn modelId="{DA6F124C-13E9-4429-A6C1-CF5C471BB819}" type="presParOf" srcId="{3CDDC2EC-F42A-4808-B204-5611692A355E}" destId="{E377D7AB-40DE-4A66-ADA6-64B63E89A134}" srcOrd="1" destOrd="0" presId="urn:microsoft.com/office/officeart/2018/2/layout/IconVerticalSolidList"/>
    <dgm:cxn modelId="{44579677-D16F-42CA-B5A2-3D3CD2DD4498}" type="presParOf" srcId="{3CDDC2EC-F42A-4808-B204-5611692A355E}" destId="{C2627D6C-FA6D-4CDD-8DEA-581CE172B459}" srcOrd="2" destOrd="0" presId="urn:microsoft.com/office/officeart/2018/2/layout/IconVerticalSolidList"/>
    <dgm:cxn modelId="{D4E442C8-58AF-45BB-89F5-DB450A0F066C}" type="presParOf" srcId="{3CDDC2EC-F42A-4808-B204-5611692A355E}" destId="{D282E2AB-7272-4BFB-83CC-DBEC3BC11466}" srcOrd="3" destOrd="0" presId="urn:microsoft.com/office/officeart/2018/2/layout/IconVerticalSolidList"/>
    <dgm:cxn modelId="{4F8270BB-A40E-4B9F-8804-57AC219A24D8}" type="presParOf" srcId="{56CAE6DC-1205-4DCB-AF79-E6598A511805}" destId="{AE4E134F-A859-490E-AE95-A82AEF311BED}" srcOrd="1" destOrd="0" presId="urn:microsoft.com/office/officeart/2018/2/layout/IconVerticalSolidList"/>
    <dgm:cxn modelId="{EA6B6512-2D08-4D58-9CCC-BCA7D34917B3}" type="presParOf" srcId="{56CAE6DC-1205-4DCB-AF79-E6598A511805}" destId="{D0F8D996-E809-436F-8C2C-F22D9FB5D6C1}" srcOrd="2" destOrd="0" presId="urn:microsoft.com/office/officeart/2018/2/layout/IconVerticalSolidList"/>
    <dgm:cxn modelId="{76F41234-2F3F-448C-8021-D84DAC9876A9}" type="presParOf" srcId="{D0F8D996-E809-436F-8C2C-F22D9FB5D6C1}" destId="{8BD3433D-4461-4DC9-A861-C7E815044DBE}" srcOrd="0" destOrd="0" presId="urn:microsoft.com/office/officeart/2018/2/layout/IconVerticalSolidList"/>
    <dgm:cxn modelId="{A6BD12DB-F4A3-43AA-8423-D70160FBE6B9}" type="presParOf" srcId="{D0F8D996-E809-436F-8C2C-F22D9FB5D6C1}" destId="{7757F6FB-39C1-4044-8C28-A30DF2771685}" srcOrd="1" destOrd="0" presId="urn:microsoft.com/office/officeart/2018/2/layout/IconVerticalSolidList"/>
    <dgm:cxn modelId="{1EAEB237-F815-420C-962C-2BB83E13A237}" type="presParOf" srcId="{D0F8D996-E809-436F-8C2C-F22D9FB5D6C1}" destId="{3F13C01C-9B71-4F9F-B972-2ED22B9A8FBA}" srcOrd="2" destOrd="0" presId="urn:microsoft.com/office/officeart/2018/2/layout/IconVerticalSolidList"/>
    <dgm:cxn modelId="{8A80C68F-08B6-4656-82B4-399C0084E6BF}" type="presParOf" srcId="{D0F8D996-E809-436F-8C2C-F22D9FB5D6C1}" destId="{8ACD62B4-205B-49B5-BE04-DBBB1C466EB9}" srcOrd="3" destOrd="0" presId="urn:microsoft.com/office/officeart/2018/2/layout/IconVerticalSolidList"/>
    <dgm:cxn modelId="{45866E8D-A62A-4DFA-8A96-7CCBBCC622EB}" type="presParOf" srcId="{56CAE6DC-1205-4DCB-AF79-E6598A511805}" destId="{97A73785-0503-4852-8F75-DC93207E6F9C}" srcOrd="3" destOrd="0" presId="urn:microsoft.com/office/officeart/2018/2/layout/IconVerticalSolidList"/>
    <dgm:cxn modelId="{C0A08215-FD51-4476-BBAA-D246A8122CD1}" type="presParOf" srcId="{56CAE6DC-1205-4DCB-AF79-E6598A511805}" destId="{B3C6EDEC-8A5C-4A7B-BF22-57E2FF10584C}" srcOrd="4" destOrd="0" presId="urn:microsoft.com/office/officeart/2018/2/layout/IconVerticalSolidList"/>
    <dgm:cxn modelId="{22CDBAD9-8D3C-4E73-84A4-0ADDEC390B96}" type="presParOf" srcId="{B3C6EDEC-8A5C-4A7B-BF22-57E2FF10584C}" destId="{50A2A94D-E15B-4FEC-9409-3543F39D1357}" srcOrd="0" destOrd="0" presId="urn:microsoft.com/office/officeart/2018/2/layout/IconVerticalSolidList"/>
    <dgm:cxn modelId="{A939662B-85B9-4E56-8334-93D093160B85}" type="presParOf" srcId="{B3C6EDEC-8A5C-4A7B-BF22-57E2FF10584C}" destId="{965AC6DC-0A95-4A08-A2D3-D1DB311C608B}" srcOrd="1" destOrd="0" presId="urn:microsoft.com/office/officeart/2018/2/layout/IconVerticalSolidList"/>
    <dgm:cxn modelId="{69061625-A02D-4CC0-BDC9-800A6DA2E382}" type="presParOf" srcId="{B3C6EDEC-8A5C-4A7B-BF22-57E2FF10584C}" destId="{79F6ACFE-6D0B-4D71-A328-67AEBB43F5F4}" srcOrd="2" destOrd="0" presId="urn:microsoft.com/office/officeart/2018/2/layout/IconVerticalSolidList"/>
    <dgm:cxn modelId="{F4483C43-585F-4C4A-ACCE-150D07C1D8DB}" type="presParOf" srcId="{B3C6EDEC-8A5C-4A7B-BF22-57E2FF10584C}" destId="{8F64BF06-2860-48A8-95EC-126E3B77EDD2}" srcOrd="3" destOrd="0" presId="urn:microsoft.com/office/officeart/2018/2/layout/IconVerticalSolidList"/>
    <dgm:cxn modelId="{72D4063A-B967-45A8-9948-26144FD63C60}" type="presParOf" srcId="{56CAE6DC-1205-4DCB-AF79-E6598A511805}" destId="{B4CAF3D1-CF34-4C8C-81AA-AEB4F40D19EA}" srcOrd="5" destOrd="0" presId="urn:microsoft.com/office/officeart/2018/2/layout/IconVerticalSolidList"/>
    <dgm:cxn modelId="{8F8EF991-A01C-43A6-81D2-C2B5BFDF9F04}" type="presParOf" srcId="{56CAE6DC-1205-4DCB-AF79-E6598A511805}" destId="{7162EF43-D1F2-4501-9D31-3A1AB6E7D4E3}" srcOrd="6" destOrd="0" presId="urn:microsoft.com/office/officeart/2018/2/layout/IconVerticalSolidList"/>
    <dgm:cxn modelId="{F6FF698B-4EE8-439C-AFBB-396591A2CA95}" type="presParOf" srcId="{7162EF43-D1F2-4501-9D31-3A1AB6E7D4E3}" destId="{4D1AFFFD-21FA-4229-A8CF-255329D83F09}" srcOrd="0" destOrd="0" presId="urn:microsoft.com/office/officeart/2018/2/layout/IconVerticalSolidList"/>
    <dgm:cxn modelId="{0D5CE0EB-AAA5-4657-A16F-BD0D9E7EDAB9}" type="presParOf" srcId="{7162EF43-D1F2-4501-9D31-3A1AB6E7D4E3}" destId="{67D64D17-FF83-49A6-B0BD-C19A5DC79C6B}" srcOrd="1" destOrd="0" presId="urn:microsoft.com/office/officeart/2018/2/layout/IconVerticalSolidList"/>
    <dgm:cxn modelId="{9073255C-E385-4F12-8E0F-990726CE742D}" type="presParOf" srcId="{7162EF43-D1F2-4501-9D31-3A1AB6E7D4E3}" destId="{943EC5D7-DD12-4A02-A7AA-6445359105E0}" srcOrd="2" destOrd="0" presId="urn:microsoft.com/office/officeart/2018/2/layout/IconVerticalSolidList"/>
    <dgm:cxn modelId="{50C76785-F360-4EB7-9CEE-CB1F907B5728}" type="presParOf" srcId="{7162EF43-D1F2-4501-9D31-3A1AB6E7D4E3}" destId="{53FEB708-F68C-4919-BA7A-43FB97F3FBED}" srcOrd="3" destOrd="0" presId="urn:microsoft.com/office/officeart/2018/2/layout/IconVerticalSolidList"/>
    <dgm:cxn modelId="{AB47316B-39F2-4A64-A6E1-A00276D343C9}" type="presParOf" srcId="{56CAE6DC-1205-4DCB-AF79-E6598A511805}" destId="{1D9C87ED-337F-4C85-B0BE-5D231F4DAE34}" srcOrd="7" destOrd="0" presId="urn:microsoft.com/office/officeart/2018/2/layout/IconVerticalSolidList"/>
    <dgm:cxn modelId="{B456299C-6F93-46E5-AB01-87A140F4691B}" type="presParOf" srcId="{56CAE6DC-1205-4DCB-AF79-E6598A511805}" destId="{2EB79D7D-8708-41A0-B389-094DCBAD915C}" srcOrd="8" destOrd="0" presId="urn:microsoft.com/office/officeart/2018/2/layout/IconVerticalSolidList"/>
    <dgm:cxn modelId="{4B811261-5884-4D4D-98E9-593ADFF2DB5F}" type="presParOf" srcId="{2EB79D7D-8708-41A0-B389-094DCBAD915C}" destId="{20D9A575-9BA7-475C-B06F-EC912A17E273}" srcOrd="0" destOrd="0" presId="urn:microsoft.com/office/officeart/2018/2/layout/IconVerticalSolidList"/>
    <dgm:cxn modelId="{A42FD84B-5335-4B3A-9203-DE5C09744F6B}" type="presParOf" srcId="{2EB79D7D-8708-41A0-B389-094DCBAD915C}" destId="{3BB04AD5-3F2D-487D-9C15-65943051DD52}" srcOrd="1" destOrd="0" presId="urn:microsoft.com/office/officeart/2018/2/layout/IconVerticalSolidList"/>
    <dgm:cxn modelId="{FEF990A5-3AE5-4934-AC5F-0104CB819837}" type="presParOf" srcId="{2EB79D7D-8708-41A0-B389-094DCBAD915C}" destId="{5245B1D5-1628-474B-A3E7-E28FC3FB7351}" srcOrd="2" destOrd="0" presId="urn:microsoft.com/office/officeart/2018/2/layout/IconVerticalSolidList"/>
    <dgm:cxn modelId="{242D0670-175E-4BC7-89A3-BA21790CD8B8}" type="presParOf" srcId="{2EB79D7D-8708-41A0-B389-094DCBAD915C}" destId="{6E77BD7D-6AA4-4635-BFBB-CC0C269687B9}" srcOrd="3" destOrd="0" presId="urn:microsoft.com/office/officeart/2018/2/layout/IconVerticalSolidList"/>
    <dgm:cxn modelId="{1EB0F304-E884-4B62-90E0-D2A9D2FD4437}" type="presParOf" srcId="{56CAE6DC-1205-4DCB-AF79-E6598A511805}" destId="{2BE167D6-C816-4F10-B6E9-761960F738F7}" srcOrd="9" destOrd="0" presId="urn:microsoft.com/office/officeart/2018/2/layout/IconVerticalSolidList"/>
    <dgm:cxn modelId="{27349D39-9E26-40BE-BDFA-ACCD72C5FBDF}" type="presParOf" srcId="{56CAE6DC-1205-4DCB-AF79-E6598A511805}" destId="{14FEDFC7-D9C9-4204-A530-64BED69138B4}" srcOrd="10" destOrd="0" presId="urn:microsoft.com/office/officeart/2018/2/layout/IconVerticalSolidList"/>
    <dgm:cxn modelId="{B2F419C3-B869-4D68-92ED-A231DA21E2E9}" type="presParOf" srcId="{14FEDFC7-D9C9-4204-A530-64BED69138B4}" destId="{EFE6FEC6-F7D9-48E9-BAAE-E89A083D489A}" srcOrd="0" destOrd="0" presId="urn:microsoft.com/office/officeart/2018/2/layout/IconVerticalSolidList"/>
    <dgm:cxn modelId="{89B123F2-27B1-43EF-ABDB-73D736C5290C}" type="presParOf" srcId="{14FEDFC7-D9C9-4204-A530-64BED69138B4}" destId="{0B9A34F4-F1D0-49B2-8D21-D409B0421C56}" srcOrd="1" destOrd="0" presId="urn:microsoft.com/office/officeart/2018/2/layout/IconVerticalSolidList"/>
    <dgm:cxn modelId="{7325C421-11DF-4566-A9BE-B78D673BDC71}" type="presParOf" srcId="{14FEDFC7-D9C9-4204-A530-64BED69138B4}" destId="{1DC22DD6-31B8-4B11-96AB-A46B464F5A8F}" srcOrd="2" destOrd="0" presId="urn:microsoft.com/office/officeart/2018/2/layout/IconVerticalSolidList"/>
    <dgm:cxn modelId="{68D73878-6DC7-4B4D-A12A-6025D05C8A7A}" type="presParOf" srcId="{14FEDFC7-D9C9-4204-A530-64BED69138B4}" destId="{410DB490-2BF4-4747-88BA-C6F6C0D464A4}" srcOrd="3" destOrd="0" presId="urn:microsoft.com/office/officeart/2018/2/layout/IconVerticalSolidList"/>
    <dgm:cxn modelId="{7FF85B95-D052-443E-B489-B89FE4A8585F}" type="presParOf" srcId="{56CAE6DC-1205-4DCB-AF79-E6598A511805}" destId="{6E6D042F-BDBB-4977-A9D0-8777D6F1E063}" srcOrd="11" destOrd="0" presId="urn:microsoft.com/office/officeart/2018/2/layout/IconVerticalSolidList"/>
    <dgm:cxn modelId="{4DF394B0-CADC-4C25-9C09-3D029C92084C}" type="presParOf" srcId="{56CAE6DC-1205-4DCB-AF79-E6598A511805}" destId="{CFA913B0-F4DC-47EA-A177-1A5BFF2AD9C7}" srcOrd="12" destOrd="0" presId="urn:microsoft.com/office/officeart/2018/2/layout/IconVerticalSolidList"/>
    <dgm:cxn modelId="{CCF5595F-EFC4-43BF-A5DD-7BE7F2109422}" type="presParOf" srcId="{CFA913B0-F4DC-47EA-A177-1A5BFF2AD9C7}" destId="{CE7F82CF-BBB5-44BB-96B6-E6EB8FED0C2F}" srcOrd="0" destOrd="0" presId="urn:microsoft.com/office/officeart/2018/2/layout/IconVerticalSolidList"/>
    <dgm:cxn modelId="{B56E53CB-3B18-4FF7-8715-A88A72D90796}" type="presParOf" srcId="{CFA913B0-F4DC-47EA-A177-1A5BFF2AD9C7}" destId="{3206ACA6-785E-4CA8-9C2D-58154891CCD1}" srcOrd="1" destOrd="0" presId="urn:microsoft.com/office/officeart/2018/2/layout/IconVerticalSolidList"/>
    <dgm:cxn modelId="{AF16F46C-B628-4CBA-B04D-0424B5D7E1DF}" type="presParOf" srcId="{CFA913B0-F4DC-47EA-A177-1A5BFF2AD9C7}" destId="{DA799E45-62D7-48A1-AC62-050A90908D55}" srcOrd="2" destOrd="0" presId="urn:microsoft.com/office/officeart/2018/2/layout/IconVerticalSolidList"/>
    <dgm:cxn modelId="{432B9BDA-F440-4418-8DBE-2735692A4E32}" type="presParOf" srcId="{CFA913B0-F4DC-47EA-A177-1A5BFF2AD9C7}" destId="{356674C7-8BFB-42C5-86EE-C1609E2D09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Introduction to Gamification</a:t>
          </a:r>
          <a:endParaRPr lang="en-US" sz="1600" kern="1200"/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Motivation</a:t>
          </a:r>
          <a:endParaRPr lang="en-US" sz="1600" kern="1200"/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Gamification in Education</a:t>
          </a:r>
          <a:endParaRPr lang="en-US" sz="1600" kern="1200"/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Discussion</a:t>
          </a:r>
          <a:endParaRPr lang="en-US" sz="1600" kern="1200"/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My Solution</a:t>
          </a:r>
          <a:endParaRPr lang="en-US" sz="1600" kern="1200"/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9824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Q&amp;A</a:t>
          </a:r>
          <a:endParaRPr lang="en-US" sz="1600" kern="1200"/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References</a:t>
          </a:r>
          <a:endParaRPr lang="en-US" sz="1600" kern="1200"/>
        </a:p>
      </dsp:txBody>
      <dsp:txXfrm>
        <a:off x="716908" y="4655699"/>
        <a:ext cx="5434654" cy="620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Introduction to Gamification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Motivation</a:t>
          </a:r>
          <a:endParaRPr lang="en-US" sz="1600" kern="1200"/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Gamification in Education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Discussion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My Solution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4213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Q&amp;A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References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655699"/>
        <a:ext cx="5434654" cy="620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Introduction to Gamification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Motivation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Gamification in Education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Discussion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My Solution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4213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Q&amp;A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References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655699"/>
        <a:ext cx="5434654" cy="620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Introduction to Gamification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Motivation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Gamification in Education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Discussion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My Solution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4213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Q&amp;A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References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655699"/>
        <a:ext cx="5434654" cy="620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Introduction to Gamification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Motivation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Gamification in Education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Discussion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My Solution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4213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Q&amp;A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References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655699"/>
        <a:ext cx="5434654" cy="6206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Introduction to Gamification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Motivation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Gamification in Education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Discussion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My Solution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4213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Q&amp;A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References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655699"/>
        <a:ext cx="5434654" cy="6206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03CF-DF69-4023-AE13-FEA37663B538}">
      <dsp:nvSpPr>
        <dsp:cNvPr id="0" name=""/>
        <dsp:cNvSpPr/>
      </dsp:nvSpPr>
      <dsp:spPr>
        <a:xfrm>
          <a:off x="0" y="450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7D7AB-40DE-4A66-ADA6-64B63E89A134}">
      <dsp:nvSpPr>
        <dsp:cNvPr id="0" name=""/>
        <dsp:cNvSpPr/>
      </dsp:nvSpPr>
      <dsp:spPr>
        <a:xfrm>
          <a:off x="187761" y="140108"/>
          <a:ext cx="341384" cy="341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2E2AB-7272-4BFB-83CC-DBEC3BC11466}">
      <dsp:nvSpPr>
        <dsp:cNvPr id="0" name=""/>
        <dsp:cNvSpPr/>
      </dsp:nvSpPr>
      <dsp:spPr>
        <a:xfrm>
          <a:off x="716908" y="45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Introduction to Gamification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450"/>
        <a:ext cx="5434654" cy="620699"/>
      </dsp:txXfrm>
    </dsp:sp>
    <dsp:sp modelId="{8BD3433D-4461-4DC9-A861-C7E815044DBE}">
      <dsp:nvSpPr>
        <dsp:cNvPr id="0" name=""/>
        <dsp:cNvSpPr/>
      </dsp:nvSpPr>
      <dsp:spPr>
        <a:xfrm>
          <a:off x="0" y="776325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7F6FB-39C1-4044-8C28-A30DF2771685}">
      <dsp:nvSpPr>
        <dsp:cNvPr id="0" name=""/>
        <dsp:cNvSpPr/>
      </dsp:nvSpPr>
      <dsp:spPr>
        <a:xfrm>
          <a:off x="187761" y="915983"/>
          <a:ext cx="341384" cy="341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D62B4-205B-49B5-BE04-DBBB1C466EB9}">
      <dsp:nvSpPr>
        <dsp:cNvPr id="0" name=""/>
        <dsp:cNvSpPr/>
      </dsp:nvSpPr>
      <dsp:spPr>
        <a:xfrm>
          <a:off x="716908" y="77632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Motivation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776325"/>
        <a:ext cx="5434654" cy="620699"/>
      </dsp:txXfrm>
    </dsp:sp>
    <dsp:sp modelId="{50A2A94D-E15B-4FEC-9409-3543F39D1357}">
      <dsp:nvSpPr>
        <dsp:cNvPr id="0" name=""/>
        <dsp:cNvSpPr/>
      </dsp:nvSpPr>
      <dsp:spPr>
        <a:xfrm>
          <a:off x="0" y="1552200"/>
          <a:ext cx="6151562" cy="620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AC6DC-0A95-4A08-A2D3-D1DB311C608B}">
      <dsp:nvSpPr>
        <dsp:cNvPr id="0" name=""/>
        <dsp:cNvSpPr/>
      </dsp:nvSpPr>
      <dsp:spPr>
        <a:xfrm>
          <a:off x="187761" y="1691857"/>
          <a:ext cx="341384" cy="341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4BF06-2860-48A8-95EC-126E3B77EDD2}">
      <dsp:nvSpPr>
        <dsp:cNvPr id="0" name=""/>
        <dsp:cNvSpPr/>
      </dsp:nvSpPr>
      <dsp:spPr>
        <a:xfrm>
          <a:off x="716908" y="1552200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Gamification in Education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1552200"/>
        <a:ext cx="5434654" cy="620699"/>
      </dsp:txXfrm>
    </dsp:sp>
    <dsp:sp modelId="{4D1AFFFD-21FA-4229-A8CF-255329D83F09}">
      <dsp:nvSpPr>
        <dsp:cNvPr id="0" name=""/>
        <dsp:cNvSpPr/>
      </dsp:nvSpPr>
      <dsp:spPr>
        <a:xfrm>
          <a:off x="0" y="2328075"/>
          <a:ext cx="6151562" cy="6206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64D17-FF83-49A6-B0BD-C19A5DC79C6B}">
      <dsp:nvSpPr>
        <dsp:cNvPr id="0" name=""/>
        <dsp:cNvSpPr/>
      </dsp:nvSpPr>
      <dsp:spPr>
        <a:xfrm>
          <a:off x="187761" y="2467732"/>
          <a:ext cx="341384" cy="3413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EB708-F68C-4919-BA7A-43FB97F3FBED}">
      <dsp:nvSpPr>
        <dsp:cNvPr id="0" name=""/>
        <dsp:cNvSpPr/>
      </dsp:nvSpPr>
      <dsp:spPr>
        <a:xfrm>
          <a:off x="716908" y="2328075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Discussion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2328075"/>
        <a:ext cx="5434654" cy="620699"/>
      </dsp:txXfrm>
    </dsp:sp>
    <dsp:sp modelId="{20D9A575-9BA7-475C-B06F-EC912A17E273}">
      <dsp:nvSpPr>
        <dsp:cNvPr id="0" name=""/>
        <dsp:cNvSpPr/>
      </dsp:nvSpPr>
      <dsp:spPr>
        <a:xfrm>
          <a:off x="0" y="3103949"/>
          <a:ext cx="6151562" cy="62069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04AD5-3F2D-487D-9C15-65943051DD52}">
      <dsp:nvSpPr>
        <dsp:cNvPr id="0" name=""/>
        <dsp:cNvSpPr/>
      </dsp:nvSpPr>
      <dsp:spPr>
        <a:xfrm>
          <a:off x="187761" y="3243607"/>
          <a:ext cx="341384" cy="3413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BD7D-6AA4-4635-BFBB-CC0C269687B9}">
      <dsp:nvSpPr>
        <dsp:cNvPr id="0" name=""/>
        <dsp:cNvSpPr/>
      </dsp:nvSpPr>
      <dsp:spPr>
        <a:xfrm>
          <a:off x="716908" y="310394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My Solution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103949"/>
        <a:ext cx="5434654" cy="620699"/>
      </dsp:txXfrm>
    </dsp:sp>
    <dsp:sp modelId="{EFE6FEC6-F7D9-48E9-BAAE-E89A083D489A}">
      <dsp:nvSpPr>
        <dsp:cNvPr id="0" name=""/>
        <dsp:cNvSpPr/>
      </dsp:nvSpPr>
      <dsp:spPr>
        <a:xfrm>
          <a:off x="0" y="3874213"/>
          <a:ext cx="6151562" cy="6206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A34F4-F1D0-49B2-8D21-D409B0421C56}">
      <dsp:nvSpPr>
        <dsp:cNvPr id="0" name=""/>
        <dsp:cNvSpPr/>
      </dsp:nvSpPr>
      <dsp:spPr>
        <a:xfrm>
          <a:off x="187761" y="4019482"/>
          <a:ext cx="341384" cy="3413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B490-2BF4-4747-88BA-C6F6C0D464A4}">
      <dsp:nvSpPr>
        <dsp:cNvPr id="0" name=""/>
        <dsp:cNvSpPr/>
      </dsp:nvSpPr>
      <dsp:spPr>
        <a:xfrm>
          <a:off x="716908" y="3879824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Q&amp;A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16908" y="3879824"/>
        <a:ext cx="5434654" cy="620699"/>
      </dsp:txXfrm>
    </dsp:sp>
    <dsp:sp modelId="{CE7F82CF-BBB5-44BB-96B6-E6EB8FED0C2F}">
      <dsp:nvSpPr>
        <dsp:cNvPr id="0" name=""/>
        <dsp:cNvSpPr/>
      </dsp:nvSpPr>
      <dsp:spPr>
        <a:xfrm>
          <a:off x="0" y="4655699"/>
          <a:ext cx="6151562" cy="6206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6ACA6-785E-4CA8-9C2D-58154891CCD1}">
      <dsp:nvSpPr>
        <dsp:cNvPr id="0" name=""/>
        <dsp:cNvSpPr/>
      </dsp:nvSpPr>
      <dsp:spPr>
        <a:xfrm>
          <a:off x="187761" y="4795356"/>
          <a:ext cx="341384" cy="3413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74C7-8BFB-42C5-86EE-C1609E2D0940}">
      <dsp:nvSpPr>
        <dsp:cNvPr id="0" name=""/>
        <dsp:cNvSpPr/>
      </dsp:nvSpPr>
      <dsp:spPr>
        <a:xfrm>
          <a:off x="716908" y="4655699"/>
          <a:ext cx="5434654" cy="620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91" tIns="65691" rIns="65691" bIns="6569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bg1"/>
              </a:solidFill>
            </a:rPr>
            <a:t>References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716908" y="4655699"/>
        <a:ext cx="5434654" cy="62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8BA95-6335-4B41-B826-07B5808423E0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7E974-BF8A-EF42-90BD-27DF3D079F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things like Kahoot I have seen a massive impact with students participation in Assessment of learning. -&gt; however, how much is guess work and how much is real attainment?</a:t>
            </a:r>
          </a:p>
          <a:p>
            <a:r>
              <a:rPr lang="en-GB" dirty="0"/>
              <a:t>Also, in order to get full out of it students need access to a device (computer/tablet/smart phone) however, not all classroom/schools allow this.</a:t>
            </a:r>
          </a:p>
          <a:p>
            <a:r>
              <a:rPr lang="en-GB" dirty="0"/>
              <a:t>Non-school versions</a:t>
            </a:r>
            <a:r>
              <a:rPr lang="en-GB" dirty="0">
                <a:sym typeface="Wingdings" pitchFamily="2" charset="2"/>
              </a:rPr>
              <a:t> attendance awards points and praises etc… although the intention is good, schools lack to utilise this as there is a real disconnection between the ‘gamification’ and the real world. Students don’t realise that gamification is taking place and because of this lack of real </a:t>
            </a:r>
            <a:r>
              <a:rPr lang="en-GB" dirty="0" err="1">
                <a:sym typeface="Wingdings" pitchFamily="2" charset="2"/>
              </a:rPr>
              <a:t>intrinsive</a:t>
            </a:r>
            <a:r>
              <a:rPr lang="en-GB" dirty="0">
                <a:sym typeface="Wingdings" pitchFamily="2" charset="2"/>
              </a:rPr>
              <a:t> motivations, becomes ineffective.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7E974-BF8A-EF42-90BD-27DF3D079FC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11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7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77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66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27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52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67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3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89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07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38E0540-C031-AD45-8C57-D5538FF40441}" type="datetimeFigureOut">
              <a:rPr lang="en-GB" smtClean="0"/>
              <a:t>02/03/2020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5298433-17A3-754A-A5BE-D677D840D6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9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ldparkprimary.com/2017/09/29/mymaths-on-ipad-and-android-tablets/my-maths-logo/" TargetMode="External"/><Relationship Id="rId3" Type="http://schemas.openxmlformats.org/officeDocument/2006/relationships/hyperlink" Target="https://en.wikipedia.org/wiki/Jane_McGonigal" TargetMode="External"/><Relationship Id="rId7" Type="http://schemas.openxmlformats.org/officeDocument/2006/relationships/hyperlink" Target="https://en.wikipedia.org/wiki/File:Volkswagen_logo.png" TargetMode="External"/><Relationship Id="rId12" Type="http://schemas.openxmlformats.org/officeDocument/2006/relationships/hyperlink" Target="https://www.iconfinder.com/icons/3386485/%3F_%3F_pop_art_interrogation_message_bubble_interrogation_sign_question_mark_bubble_icon" TargetMode="External"/><Relationship Id="rId2" Type="http://schemas.openxmlformats.org/officeDocument/2006/relationships/hyperlink" Target="https://www.slideshare.net/ssuser542846/introduction-to-gamification-4972686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atagame.io/gamification-examples" TargetMode="External"/><Relationship Id="rId11" Type="http://schemas.openxmlformats.org/officeDocument/2006/relationships/hyperlink" Target="https://tvtropes.org/pmwiki/pmwiki.php/VideoGame/Kahoot" TargetMode="External"/><Relationship Id="rId5" Type="http://schemas.openxmlformats.org/officeDocument/2006/relationships/hyperlink" Target="https://www.dexerto.com/pokemon/pokemon-go-spawn-points-changed-1068447" TargetMode="External"/><Relationship Id="rId10" Type="http://schemas.openxmlformats.org/officeDocument/2006/relationships/hyperlink" Target="https://www.twinkl.co.uk/resource/t-t-291942-school-day-reward-chart" TargetMode="External"/><Relationship Id="rId4" Type="http://schemas.openxmlformats.org/officeDocument/2006/relationships/hyperlink" Target="https://www.express.co.uk/entertainment/gaming/1093575/Pokemon-Go-How-to-get-Smeargle-easy-tips" TargetMode="External"/><Relationship Id="rId9" Type="http://schemas.openxmlformats.org/officeDocument/2006/relationships/hyperlink" Target="https://www.amazon.com/Fun-Express-Attendance-Stationery-Stickers/dp/B005DS5AJU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E9CF-6AF6-9241-8AD4-A4C90C7F8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CSCM39- </a:t>
            </a:r>
            <a:r>
              <a:rPr lang="en-GB" dirty="0"/>
              <a:t>HCI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EFF88-5005-4849-9558-7DCDE8CBE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Gamification in Education</a:t>
            </a:r>
          </a:p>
          <a:p>
            <a:r>
              <a:rPr lang="en-GB" dirty="0"/>
              <a:t>Andrew </a:t>
            </a:r>
            <a:r>
              <a:rPr lang="en-GB" dirty="0" err="1"/>
              <a:t>Gray</a:t>
            </a:r>
            <a:endParaRPr lang="en-GB" dirty="0"/>
          </a:p>
          <a:p>
            <a:r>
              <a:rPr lang="en-GB" dirty="0"/>
              <a:t>445348</a:t>
            </a:r>
          </a:p>
        </p:txBody>
      </p:sp>
    </p:spTree>
    <p:extLst>
      <p:ext uri="{BB962C8B-B14F-4D97-AF65-F5344CB8AC3E}">
        <p14:creationId xmlns:p14="http://schemas.microsoft.com/office/powerpoint/2010/main" val="105869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44374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026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95D3-9DC8-A646-9DF9-E1E47B9A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Gamification in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9819-F704-A546-B363-4EDBBB25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61156"/>
          </a:xfrm>
        </p:spPr>
        <p:txBody>
          <a:bodyPr>
            <a:normAutofit/>
          </a:bodyPr>
          <a:lstStyle/>
          <a:p>
            <a:r>
              <a:rPr lang="en-GB" dirty="0"/>
              <a:t>The HCI community is split in two for gamification in education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GB" dirty="0"/>
          </a:p>
          <a:p>
            <a:r>
              <a:rPr lang="en-US" altLang="en-US" dirty="0">
                <a:solidFill>
                  <a:schemeClr val="tx1"/>
                </a:solidFill>
                <a:latin typeface="NimbusRomNo9L"/>
              </a:rPr>
              <a:t>One half categories gamification of learning: 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latin typeface="NimbusRomNo9L"/>
              </a:rPr>
              <a:t>learning, with game-like features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latin typeface="NimbusRomNo9L"/>
              </a:rPr>
              <a:t>Only when learning is happening in a non-game context, like a classroom 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latin typeface="NimbusRomNo9L"/>
              </a:rPr>
              <a:t>This version involves a range of elements that get presented in a system, or game layer, which aims to happen in parallel to the learning in a regular classroom</a:t>
            </a:r>
          </a:p>
          <a:p>
            <a:r>
              <a:rPr lang="en-US" altLang="en-US" dirty="0">
                <a:solidFill>
                  <a:schemeClr val="tx1"/>
                </a:solidFill>
                <a:latin typeface="NimbusRomNo9L"/>
              </a:rPr>
              <a:t>The Other half: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  <a:latin typeface="NimbusRomNo9L"/>
              </a:rPr>
              <a:t>Includes games that have been designed to induced learning within them</a:t>
            </a:r>
            <a:endParaRPr lang="en-GB" dirty="0"/>
          </a:p>
        </p:txBody>
      </p:sp>
      <p:pic>
        <p:nvPicPr>
          <p:cNvPr id="1028" name="Picture 4" descr="page11image42115712">
            <a:extLst>
              <a:ext uri="{FF2B5EF4-FFF2-40B4-BE49-F238E27FC236}">
                <a16:creationId xmlns:a16="http://schemas.microsoft.com/office/drawing/2014/main" id="{2C964515-C1BC-F243-9FCF-8ADA59A95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12725"/>
            <a:ext cx="5219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58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74CB-D8EF-4240-B1F6-C49D5DEC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Gamification in Education</a:t>
            </a:r>
          </a:p>
        </p:txBody>
      </p:sp>
      <p:pic>
        <p:nvPicPr>
          <p:cNvPr id="4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1441C5C2-BCE5-0544-964E-E32CCE361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178" y="3179482"/>
            <a:ext cx="9519643" cy="17708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FCBB2A-59E4-6C4E-B1E8-2199447FEF86}"/>
              </a:ext>
            </a:extLst>
          </p:cNvPr>
          <p:cNvSpPr/>
          <p:nvPr/>
        </p:nvSpPr>
        <p:spPr>
          <a:xfrm>
            <a:off x="9818327" y="4950315"/>
            <a:ext cx="9669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[6]</a:t>
            </a:r>
          </a:p>
        </p:txBody>
      </p:sp>
    </p:spTree>
    <p:extLst>
      <p:ext uri="{BB962C8B-B14F-4D97-AF65-F5344CB8AC3E}">
        <p14:creationId xmlns:p14="http://schemas.microsoft.com/office/powerpoint/2010/main" val="84288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CE34-995A-C843-9047-C28D4EF9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Gamification in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EC149-1D03-8E47-BB86-99AAA5AD0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28155"/>
            <a:ext cx="7729728" cy="4264637"/>
          </a:xfrm>
        </p:spPr>
        <p:txBody>
          <a:bodyPr>
            <a:normAutofit/>
          </a:bodyPr>
          <a:lstStyle/>
          <a:p>
            <a:r>
              <a:rPr lang="en-GB" dirty="0"/>
              <a:t>Excellent potential. </a:t>
            </a:r>
          </a:p>
          <a:p>
            <a:r>
              <a:rPr lang="en-GB" dirty="0"/>
              <a:t>The benefits involve: </a:t>
            </a:r>
          </a:p>
          <a:p>
            <a:pPr lvl="1"/>
            <a:r>
              <a:rPr lang="en-GB" dirty="0"/>
              <a:t>Allowing students to have ownership of their learning</a:t>
            </a:r>
          </a:p>
          <a:p>
            <a:pPr lvl="1"/>
            <a:r>
              <a:rPr lang="en-GB" dirty="0"/>
              <a:t>Giving opportunities for the learner to gain a sense of their ’own identity’, through alternative role-playing selves</a:t>
            </a:r>
          </a:p>
          <a:p>
            <a:pPr lvl="1"/>
            <a:r>
              <a:rPr lang="en-GB" dirty="0"/>
              <a:t>The freedom, without any negative repercussions, to fail and keep on trying again. </a:t>
            </a:r>
          </a:p>
          <a:p>
            <a:pPr lvl="1"/>
            <a:r>
              <a:rPr lang="en-GB" dirty="0"/>
              <a:t>The ability to increase fun and joy while learning</a:t>
            </a:r>
          </a:p>
          <a:p>
            <a:pPr lvl="1"/>
            <a:r>
              <a:rPr lang="en-GB" dirty="0"/>
              <a:t>The opportunity for tasks to be differentiated </a:t>
            </a:r>
          </a:p>
          <a:p>
            <a:pPr lvl="1"/>
            <a:r>
              <a:rPr lang="en-GB" dirty="0"/>
              <a:t>Making the learning visible and providing opportunities to inspire intrinsic motivators for learning </a:t>
            </a:r>
          </a:p>
          <a:p>
            <a:pPr lvl="1"/>
            <a:r>
              <a:rPr lang="en-GB" dirty="0"/>
              <a:t>Also, the ability to aiding in motivating students with low levels of motivation</a:t>
            </a:r>
          </a:p>
        </p:txBody>
      </p:sp>
    </p:spTree>
    <p:extLst>
      <p:ext uri="{BB962C8B-B14F-4D97-AF65-F5344CB8AC3E}">
        <p14:creationId xmlns:p14="http://schemas.microsoft.com/office/powerpoint/2010/main" val="28644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A268-A6A6-0744-8641-79DCD59B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Gamification in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8042-5F7E-1B4D-BDB5-E281003D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negative:</a:t>
            </a:r>
          </a:p>
          <a:p>
            <a:pPr lvl="1"/>
            <a:r>
              <a:rPr lang="en-GB" sz="1800" dirty="0"/>
              <a:t>Decreases Student Attention Span</a:t>
            </a:r>
          </a:p>
          <a:p>
            <a:pPr lvl="1"/>
            <a:r>
              <a:rPr lang="en-GB" sz="1800" dirty="0"/>
              <a:t>Cost</a:t>
            </a:r>
          </a:p>
          <a:p>
            <a:pPr lvl="1"/>
            <a:r>
              <a:rPr lang="en-GB" sz="1800" dirty="0"/>
              <a:t>Student Assessment</a:t>
            </a:r>
          </a:p>
          <a:p>
            <a:pPr lvl="1"/>
            <a:r>
              <a:rPr lang="en-GB" sz="1800" dirty="0"/>
              <a:t>Game Logistics</a:t>
            </a:r>
          </a:p>
        </p:txBody>
      </p:sp>
    </p:spTree>
    <p:extLst>
      <p:ext uri="{BB962C8B-B14F-4D97-AF65-F5344CB8AC3E}">
        <p14:creationId xmlns:p14="http://schemas.microsoft.com/office/powerpoint/2010/main" val="384888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419376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025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991F-71C9-7D46-AF83-DB82BDA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57217-600F-7240-A98C-E11DA321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7591">
            <a:off x="9647428" y="1886584"/>
            <a:ext cx="2450657" cy="2098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DA636-B328-944D-B233-B0F1E049F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45865">
            <a:off x="502666" y="2724326"/>
            <a:ext cx="1981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B2DFF-B58C-B04B-A571-FF82F598B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84616">
            <a:off x="3520130" y="2552873"/>
            <a:ext cx="2641922" cy="3176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530413-CF52-B74B-8D89-5CD7A29FA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32812">
            <a:off x="6566522" y="4234297"/>
            <a:ext cx="4000500" cy="1993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2CC48B-0906-0649-BF88-EB61873681D0}"/>
              </a:ext>
            </a:extLst>
          </p:cNvPr>
          <p:cNvSpPr/>
          <p:nvPr/>
        </p:nvSpPr>
        <p:spPr>
          <a:xfrm>
            <a:off x="1432566" y="3749364"/>
            <a:ext cx="9669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[8]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562E39-5FDC-8E42-A1D5-6D6B8E250A85}"/>
              </a:ext>
            </a:extLst>
          </p:cNvPr>
          <p:cNvSpPr/>
          <p:nvPr/>
        </p:nvSpPr>
        <p:spPr>
          <a:xfrm>
            <a:off x="3256163" y="5582992"/>
            <a:ext cx="9669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[9]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697913-F57D-0748-B7EE-1CBAFCA5C2E4}"/>
              </a:ext>
            </a:extLst>
          </p:cNvPr>
          <p:cNvSpPr/>
          <p:nvPr/>
        </p:nvSpPr>
        <p:spPr>
          <a:xfrm>
            <a:off x="9451750" y="6013230"/>
            <a:ext cx="10182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[10]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9F818-9692-B348-9459-11EF9B9CCFF8}"/>
              </a:ext>
            </a:extLst>
          </p:cNvPr>
          <p:cNvSpPr/>
          <p:nvPr/>
        </p:nvSpPr>
        <p:spPr>
          <a:xfrm>
            <a:off x="10993985" y="4388184"/>
            <a:ext cx="10182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[11]</a:t>
            </a:r>
          </a:p>
        </p:txBody>
      </p:sp>
    </p:spTree>
    <p:extLst>
      <p:ext uri="{BB962C8B-B14F-4D97-AF65-F5344CB8AC3E}">
        <p14:creationId xmlns:p14="http://schemas.microsoft.com/office/powerpoint/2010/main" val="157816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20478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61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8462-D4AE-7C48-8952-9F035E9F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818A-4CF2-3548-90E9-EA97475D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App called: Stu </a:t>
            </a:r>
            <a:r>
              <a:rPr lang="en-GB" dirty="0" err="1"/>
              <a:t>Le’Dash</a:t>
            </a:r>
            <a:r>
              <a:rPr lang="en-GB" dirty="0"/>
              <a:t> (Student Led Dashboard)</a:t>
            </a:r>
          </a:p>
          <a:p>
            <a:r>
              <a:rPr lang="en-GB" dirty="0"/>
              <a:t>Realtime (to a degree) information about the students progress:</a:t>
            </a:r>
          </a:p>
          <a:p>
            <a:pPr lvl="1"/>
            <a:r>
              <a:rPr lang="en-GB" dirty="0"/>
              <a:t>Attendance</a:t>
            </a:r>
          </a:p>
          <a:p>
            <a:pPr lvl="1"/>
            <a:r>
              <a:rPr lang="en-GB" dirty="0"/>
              <a:t>Achievements</a:t>
            </a:r>
          </a:p>
          <a:p>
            <a:pPr lvl="1"/>
            <a:r>
              <a:rPr lang="en-GB" dirty="0"/>
              <a:t>Homework</a:t>
            </a:r>
          </a:p>
          <a:p>
            <a:pPr lvl="1"/>
            <a:r>
              <a:rPr lang="en-GB" dirty="0"/>
              <a:t>Student Level</a:t>
            </a:r>
          </a:p>
          <a:p>
            <a:pPr lvl="1"/>
            <a:r>
              <a:rPr lang="en-GB" dirty="0"/>
              <a:t>Results</a:t>
            </a:r>
          </a:p>
          <a:p>
            <a:r>
              <a:rPr lang="en-GB" dirty="0"/>
              <a:t>Aim is to link current school gamification techniques into an app that students can access anytime.</a:t>
            </a:r>
          </a:p>
        </p:txBody>
      </p:sp>
    </p:spTree>
    <p:extLst>
      <p:ext uri="{BB962C8B-B14F-4D97-AF65-F5344CB8AC3E}">
        <p14:creationId xmlns:p14="http://schemas.microsoft.com/office/powerpoint/2010/main" val="138176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94743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016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51726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419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D8C9-2DD8-5549-A291-769BF4B3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Q+a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BF09FF-26B2-ED45-A8A9-7757FF05A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5013" y="2638425"/>
            <a:ext cx="3101975" cy="310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8D223-0A1B-2D41-80B4-B2EDCD17BBDD}"/>
              </a:ext>
            </a:extLst>
          </p:cNvPr>
          <p:cNvSpPr txBox="1"/>
          <p:nvPr/>
        </p:nvSpPr>
        <p:spPr>
          <a:xfrm>
            <a:off x="6894286" y="5793280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[13]</a:t>
            </a:r>
          </a:p>
        </p:txBody>
      </p:sp>
    </p:spTree>
    <p:extLst>
      <p:ext uri="{BB962C8B-B14F-4D97-AF65-F5344CB8AC3E}">
        <p14:creationId xmlns:p14="http://schemas.microsoft.com/office/powerpoint/2010/main" val="1514470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96314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43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792A-941A-DF42-A8BB-66423AF2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3CB8-0717-FF46-91E7-73B197C68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38044"/>
            <a:ext cx="10565546" cy="3931805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100" dirty="0"/>
              <a:t>Nick Pelling, retrieved 28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2"/>
              </a:rPr>
              <a:t>https://www.slideshare.net/ssuser542846/introduction-to-gamification-49726866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Jane McGonigal, retrieved 28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3"/>
              </a:rPr>
              <a:t>https://en.wikipedia.org/wiki/Jane_McGonigal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Pokémon Go action shot, retrieved 29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</a:t>
            </a:r>
            <a:r>
              <a:rPr lang="en-US" sz="1100" dirty="0"/>
              <a:t>  </a:t>
            </a:r>
            <a:r>
              <a:rPr lang="en-US" sz="1100" dirty="0">
                <a:solidFill>
                  <a:srgbClr val="FFFFFF"/>
                </a:solidFill>
                <a:hlinkClick r:id="rId4"/>
              </a:rPr>
              <a:t>https://www.express.co.uk/entertainment/gaming/1093575/Pokemon-Go-How-to-get-Smeargle-easy-tips</a:t>
            </a:r>
            <a:endParaRPr lang="en-US" sz="11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Pokémon Go logo, retrieved 29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5"/>
              </a:rPr>
              <a:t>https://www.dexerto.com/pokemon/pokemon-go-spawn-points-changed-1068447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Gamification graphic, retrieved 29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US" sz="11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http://datagame.io/gamification-examples</a:t>
            </a:r>
            <a:endParaRPr lang="en-GB" sz="1100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W. </a:t>
            </a:r>
            <a:r>
              <a:rPr lang="en-GB" sz="1100" dirty="0" err="1"/>
              <a:t>Hsin</a:t>
            </a:r>
            <a:r>
              <a:rPr lang="en-GB" sz="1100" dirty="0"/>
              <a:t>-Yuan Huang and D. </a:t>
            </a:r>
            <a:r>
              <a:rPr lang="en-GB" sz="1100" dirty="0" err="1"/>
              <a:t>Soman</a:t>
            </a:r>
            <a:r>
              <a:rPr lang="en-GB" sz="1100" dirty="0"/>
              <a:t>, “A practitioner’s guide to gamification of education,” </a:t>
            </a:r>
            <a:r>
              <a:rPr lang="en-GB" sz="1100" i="1" dirty="0" err="1"/>
              <a:t>Rotman</a:t>
            </a:r>
            <a:r>
              <a:rPr lang="en-GB" sz="1100" i="1" dirty="0"/>
              <a:t> School of Management, University of Toronto</a:t>
            </a:r>
            <a:r>
              <a:rPr lang="en-GB" sz="1100" dirty="0"/>
              <a:t>, 2013.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VW logo, retrieved 1</a:t>
            </a:r>
            <a:r>
              <a:rPr lang="en-GB" sz="1100" baseline="30000" dirty="0"/>
              <a:t>st</a:t>
            </a:r>
            <a:r>
              <a:rPr lang="en-GB" sz="1100" dirty="0"/>
              <a:t> March 2020. Picture, </a:t>
            </a:r>
            <a:r>
              <a:rPr lang="en-GB" sz="1100" dirty="0">
                <a:hlinkClick r:id="rId7"/>
              </a:rPr>
              <a:t>https://en.wikipedia.org/wiki/File:Volkswagen_logo.png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My Maths Logo, retrieved 28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8"/>
              </a:rPr>
              <a:t>http://www.oldparkprimary.com/2017/09/29/mymaths-on-ipad-and-android-tablets/my-maths-logo/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Attendance chart, retrieved 28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9"/>
              </a:rPr>
              <a:t>https://www.amazon.com/Fun-Express-Attendance-Stationery-Stickers/dp/B005DS5AJU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Reward Chart, retrieved 28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10"/>
              </a:rPr>
              <a:t>https://www.twinkl.co.uk/resource/t-t-291942-school-day-reward-chart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 Kahoot image, retrieved 26</a:t>
            </a:r>
            <a:r>
              <a:rPr lang="en-GB" sz="1100" baseline="30000" dirty="0"/>
              <a:t>th</a:t>
            </a:r>
            <a:r>
              <a:rPr lang="en-GB" sz="1100" dirty="0"/>
              <a:t> February 2020. Picture, </a:t>
            </a:r>
            <a:r>
              <a:rPr lang="en-GB" sz="1100" dirty="0">
                <a:hlinkClick r:id="rId11"/>
              </a:rPr>
              <a:t>https://tvtropes.org/pmwiki/pmwiki.php/VideoGame/Kahoot</a:t>
            </a:r>
            <a:endParaRPr lang="en-GB" sz="1100" dirty="0"/>
          </a:p>
          <a:p>
            <a:pPr marL="342900" indent="-342900">
              <a:buFont typeface="+mj-lt"/>
              <a:buAutoNum type="arabicPeriod"/>
            </a:pPr>
            <a:r>
              <a:rPr lang="en-GB" sz="1100" dirty="0"/>
              <a:t>Question mark, retrieved 1</a:t>
            </a:r>
            <a:r>
              <a:rPr lang="en-GB" sz="1100" baseline="30000" dirty="0"/>
              <a:t>st</a:t>
            </a:r>
            <a:r>
              <a:rPr lang="en-GB" sz="1100" dirty="0"/>
              <a:t> March 2020. Picture, </a:t>
            </a:r>
            <a:r>
              <a:rPr lang="en-GB" sz="800" dirty="0">
                <a:hlinkClick r:id="rId12"/>
              </a:rPr>
              <a:t>https://www.iconfinder.com/icons/3386485/%3F_%3F_pop_art_interrogation_message_bubble_interrogation_sign_question_mark_bubble_icon</a:t>
            </a:r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4352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792A-941A-DF42-A8BB-66423AF2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3CB8-0717-FF46-91E7-73B197C68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638044"/>
            <a:ext cx="10565546" cy="3931805"/>
          </a:xfrm>
        </p:spPr>
        <p:txBody>
          <a:bodyPr>
            <a:normAutofit/>
          </a:bodyPr>
          <a:lstStyle/>
          <a:p>
            <a:r>
              <a:rPr lang="en-GB" dirty="0"/>
              <a:t>J. McGonigal. (2010) Gaming can make a better world. [Online]. Available: https://</a:t>
            </a:r>
            <a:r>
              <a:rPr lang="en-GB" dirty="0" err="1"/>
              <a:t>www.ted.com</a:t>
            </a:r>
            <a:r>
              <a:rPr lang="en-GB" dirty="0"/>
              <a:t>/talks/</a:t>
            </a:r>
            <a:r>
              <a:rPr lang="en-GB" dirty="0" err="1"/>
              <a:t>jane_mcgonigal_gaming_can_make_a_better_world</a:t>
            </a:r>
            <a:r>
              <a:rPr lang="en-GB" dirty="0"/>
              <a:t>? language=en#t-1184578 </a:t>
            </a:r>
          </a:p>
          <a:p>
            <a:r>
              <a:rPr lang="en-GB" dirty="0"/>
              <a:t>Wikipedia. (2020) Gamification. [Online]. Available: https://</a:t>
            </a:r>
            <a:r>
              <a:rPr lang="en-GB" dirty="0" err="1"/>
              <a:t>en.wikipedia.org</a:t>
            </a:r>
            <a:r>
              <a:rPr lang="en-GB" dirty="0"/>
              <a:t>/wiki/Gamification </a:t>
            </a:r>
          </a:p>
          <a:p>
            <a:r>
              <a:rPr lang="en-GB" dirty="0"/>
              <a:t>Growth Engineering. (2019) The history of gamification: From the very beginning to right now. [Online]. Available: https://</a:t>
            </a:r>
            <a:r>
              <a:rPr lang="en-GB" dirty="0" err="1"/>
              <a:t>www.growthengineering.co.uk</a:t>
            </a:r>
            <a:r>
              <a:rPr lang="en-GB" dirty="0"/>
              <a:t>/history-of-gamification/ </a:t>
            </a:r>
          </a:p>
          <a:p>
            <a:r>
              <a:rPr lang="en-GB" dirty="0"/>
              <a:t>Gamification: Using Game-Design Elements in Non-Gaming Contexts. (2011) CHI. [Online]. Available: http://chi2011.org/communities/games/</a:t>
            </a:r>
            <a:r>
              <a:rPr lang="en-GB" dirty="0" err="1"/>
              <a:t>index.html</a:t>
            </a:r>
            <a:r>
              <a:rPr lang="en-GB" dirty="0"/>
              <a:t> </a:t>
            </a:r>
          </a:p>
          <a:p>
            <a:r>
              <a:rPr lang="en-GB" dirty="0"/>
              <a:t>Wikipedia. (2020) Gamification of learning. [Online]. Available: https://</a:t>
            </a:r>
            <a:r>
              <a:rPr lang="en-GB" dirty="0" err="1"/>
              <a:t>en.wikipedia</a:t>
            </a:r>
            <a:r>
              <a:rPr lang="en-GB" dirty="0"/>
              <a:t>. org/wiki/</a:t>
            </a:r>
            <a:r>
              <a:rPr lang="en-GB" dirty="0" err="1"/>
              <a:t>Gamification_of_learning</a:t>
            </a:r>
            <a:r>
              <a:rPr lang="en-GB" dirty="0"/>
              <a:t> </a:t>
            </a:r>
          </a:p>
          <a:p>
            <a:r>
              <a:rPr lang="en-GB" dirty="0"/>
              <a:t>R. </a:t>
            </a:r>
            <a:r>
              <a:rPr lang="en-GB" dirty="0" err="1"/>
              <a:t>Swatman</a:t>
            </a:r>
            <a:r>
              <a:rPr lang="en-GB" dirty="0"/>
              <a:t>. (2016) </a:t>
            </a:r>
            <a:r>
              <a:rPr lang="en-GB" dirty="0" err="1"/>
              <a:t>Pokémon</a:t>
            </a:r>
            <a:r>
              <a:rPr lang="en-GB" dirty="0"/>
              <a:t> go catches five new world records. [Online]. Available: https://</a:t>
            </a:r>
            <a:r>
              <a:rPr lang="en-GB" dirty="0" err="1"/>
              <a:t>www.guinnessworldrecords.com</a:t>
            </a:r>
            <a:r>
              <a:rPr lang="en-GB" dirty="0"/>
              <a:t>/news/2016/8/ pokemon-go-catches-five-world-records-439327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01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A6AC7CC-ABAD-4A05-9920-5E2250535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2EA5-5C0D-0F47-A118-1ED3376D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19" y="2834640"/>
            <a:ext cx="4668253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/>
              <a:t>Introduction into Gamification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832DD5-0750-4CB7-AF1E-3A55D3802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A25689-0CEF-4C6F-A6CB-D11F75884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7AD35-2231-DC4D-9BA1-D8F8F2A8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92" y="1710827"/>
            <a:ext cx="4159568" cy="3119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12899B-083D-9044-87D9-6327F3098128}"/>
              </a:ext>
            </a:extLst>
          </p:cNvPr>
          <p:cNvSpPr txBox="1"/>
          <p:nvPr/>
        </p:nvSpPr>
        <p:spPr>
          <a:xfrm>
            <a:off x="10503455" y="5710390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Picture Source: [1]</a:t>
            </a:r>
          </a:p>
        </p:txBody>
      </p:sp>
    </p:spTree>
    <p:extLst>
      <p:ext uri="{BB962C8B-B14F-4D97-AF65-F5344CB8AC3E}">
        <p14:creationId xmlns:p14="http://schemas.microsoft.com/office/powerpoint/2010/main" val="33039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19E50-EC89-744C-9E25-55A184D6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GB"/>
              <a:t>Introduction into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84C67-A85C-A14B-AA6C-B67243C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Jane McGonigal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TED Talk in 2010: “Gaming Can Make a Better World” 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Spawned Gamification Research Network (GRN) at 2011 CHI conference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B118A-D8B9-5746-B605-D2E1F87C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92" y="1887609"/>
            <a:ext cx="4159568" cy="2766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508D4-8FD5-F447-9396-973C3B5A8CDE}"/>
              </a:ext>
            </a:extLst>
          </p:cNvPr>
          <p:cNvSpPr txBox="1"/>
          <p:nvPr/>
        </p:nvSpPr>
        <p:spPr>
          <a:xfrm>
            <a:off x="10470449" y="5693402"/>
            <a:ext cx="10629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Picture Source: [2]</a:t>
            </a:r>
          </a:p>
        </p:txBody>
      </p:sp>
    </p:spTree>
    <p:extLst>
      <p:ext uri="{BB962C8B-B14F-4D97-AF65-F5344CB8AC3E}">
        <p14:creationId xmlns:p14="http://schemas.microsoft.com/office/powerpoint/2010/main" val="340340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783C9-8B8D-4E4F-B0BF-DE90AF3D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Introduction into Gamification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68FDE-9E5B-9E4B-A73C-5EC7318C5225}"/>
              </a:ext>
            </a:extLst>
          </p:cNvPr>
          <p:cNvSpPr txBox="1"/>
          <p:nvPr/>
        </p:nvSpPr>
        <p:spPr>
          <a:xfrm>
            <a:off x="10423010" y="5723745"/>
            <a:ext cx="1006609" cy="42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[4]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F2BD5C-2D4B-C14C-9C09-CEB6BA555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3435" y="3270572"/>
            <a:ext cx="4159568" cy="2464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62857-598E-5341-9057-ACC21181F6A6}"/>
              </a:ext>
            </a:extLst>
          </p:cNvPr>
          <p:cNvSpPr txBox="1"/>
          <p:nvPr/>
        </p:nvSpPr>
        <p:spPr>
          <a:xfrm>
            <a:off x="798511" y="2914046"/>
            <a:ext cx="4475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Pokémon Go</a:t>
            </a:r>
          </a:p>
          <a:p>
            <a:pPr>
              <a:buClr>
                <a:schemeClr val="accent2"/>
              </a:buClr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Released in 2016</a:t>
            </a:r>
          </a:p>
          <a:p>
            <a:pPr>
              <a:buClr>
                <a:schemeClr val="accent2"/>
              </a:buClr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When gamification went viral and main stream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Broke Records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47CFA4A0-5014-C144-952E-B7AF71C32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435" y="877811"/>
            <a:ext cx="4159568" cy="23213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A73FAA-646A-BC40-AC0B-C4FD81F3ED90}"/>
              </a:ext>
            </a:extLst>
          </p:cNvPr>
          <p:cNvSpPr txBox="1"/>
          <p:nvPr/>
        </p:nvSpPr>
        <p:spPr>
          <a:xfrm>
            <a:off x="10365704" y="3134943"/>
            <a:ext cx="1104682" cy="238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[3]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2EB1B-DA91-4540-BFC2-862687D0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Introduction into Gamification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4F6B-4267-0940-9245-DE8707A72489}"/>
              </a:ext>
            </a:extLst>
          </p:cNvPr>
          <p:cNvSpPr txBox="1"/>
          <p:nvPr/>
        </p:nvSpPr>
        <p:spPr>
          <a:xfrm>
            <a:off x="10328556" y="5672534"/>
            <a:ext cx="1367918" cy="1455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[5]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05EA38-C8A2-9648-8082-C3658936F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4692" y="1799218"/>
            <a:ext cx="4159568" cy="2942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DFA87-483E-7340-A381-1CD4AEB20303}"/>
              </a:ext>
            </a:extLst>
          </p:cNvPr>
          <p:cNvSpPr txBox="1"/>
          <p:nvPr/>
        </p:nvSpPr>
        <p:spPr>
          <a:xfrm>
            <a:off x="803148" y="2587788"/>
            <a:ext cx="4475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Leader boards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Levels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Challenges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Badges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Points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Check-in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2574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32040-DDEA-C646-828C-17BA990D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72E548-E364-4436-B61C-C72056C7DB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72358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88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5557-A6D0-F14A-9EA0-1C23F847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BE45-63D6-9647-B590-44D3348B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595" y="2638044"/>
            <a:ext cx="9097896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“Fun can obviously change behaviour for the better” </a:t>
            </a:r>
            <a:r>
              <a:rPr lang="en-GB" sz="1100" dirty="0"/>
              <a:t>[6]</a:t>
            </a:r>
            <a:endParaRPr lang="en-GB" sz="32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A162CA-D5BB-2E4C-948A-F029F6AD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97" y="3636046"/>
            <a:ext cx="5715000" cy="378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EBEBE5-5F84-3F41-AEF5-0DEB11285C7E}"/>
              </a:ext>
            </a:extLst>
          </p:cNvPr>
          <p:cNvSpPr txBox="1"/>
          <p:nvPr/>
        </p:nvSpPr>
        <p:spPr>
          <a:xfrm>
            <a:off x="6823422" y="6364892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GB" sz="800" dirty="0"/>
              <a:t>Picture Source: [7]</a:t>
            </a:r>
          </a:p>
        </p:txBody>
      </p:sp>
    </p:spTree>
    <p:extLst>
      <p:ext uri="{BB962C8B-B14F-4D97-AF65-F5344CB8AC3E}">
        <p14:creationId xmlns:p14="http://schemas.microsoft.com/office/powerpoint/2010/main" val="61868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5557-A6D0-F14A-9EA0-1C23F847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BE45-63D6-9647-B590-44D3348B1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 Teacher</a:t>
            </a:r>
          </a:p>
          <a:p>
            <a:r>
              <a:rPr lang="en-GB" dirty="0"/>
              <a:t>I enjoy games</a:t>
            </a:r>
          </a:p>
          <a:p>
            <a:r>
              <a:rPr lang="en-GB" dirty="0"/>
              <a:t>Students enjoy games</a:t>
            </a:r>
          </a:p>
          <a:p>
            <a:r>
              <a:rPr lang="en-GB" dirty="0"/>
              <a:t>How can education use gamification to students to enjoy learning and improve students views of school?</a:t>
            </a:r>
          </a:p>
        </p:txBody>
      </p:sp>
    </p:spTree>
    <p:extLst>
      <p:ext uri="{BB962C8B-B14F-4D97-AF65-F5344CB8AC3E}">
        <p14:creationId xmlns:p14="http://schemas.microsoft.com/office/powerpoint/2010/main" val="271861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1177</Words>
  <Application>Microsoft Macintosh PowerPoint</Application>
  <PresentationFormat>Widescreen</PresentationFormat>
  <Paragraphs>169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Gill Sans MT</vt:lpstr>
      <vt:lpstr>NimbusRomNo9L</vt:lpstr>
      <vt:lpstr>Parcel</vt:lpstr>
      <vt:lpstr>CSCM39- HCI</vt:lpstr>
      <vt:lpstr>Overview</vt:lpstr>
      <vt:lpstr>Introduction into Gamification</vt:lpstr>
      <vt:lpstr>Introduction into Gamification</vt:lpstr>
      <vt:lpstr>Introduction into Gamification</vt:lpstr>
      <vt:lpstr>Introduction into Gamification</vt:lpstr>
      <vt:lpstr>Overview</vt:lpstr>
      <vt:lpstr>Motivation</vt:lpstr>
      <vt:lpstr>Motivation</vt:lpstr>
      <vt:lpstr>Overview</vt:lpstr>
      <vt:lpstr>Gamification in Education</vt:lpstr>
      <vt:lpstr>Gamification in Education</vt:lpstr>
      <vt:lpstr>Gamification in Education</vt:lpstr>
      <vt:lpstr>Gamification in Education</vt:lpstr>
      <vt:lpstr>Overview</vt:lpstr>
      <vt:lpstr>Discussion</vt:lpstr>
      <vt:lpstr>Overview</vt:lpstr>
      <vt:lpstr>My Solution</vt:lpstr>
      <vt:lpstr>Overview</vt:lpstr>
      <vt:lpstr>Q+a</vt:lpstr>
      <vt:lpstr>Overview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CSCM39- HCI</dc:title>
  <dc:creator>m11264</dc:creator>
  <cp:lastModifiedBy>m11264</cp:lastModifiedBy>
  <cp:revision>30</cp:revision>
  <dcterms:created xsi:type="dcterms:W3CDTF">2020-03-01T09:38:29Z</dcterms:created>
  <dcterms:modified xsi:type="dcterms:W3CDTF">2020-03-02T20:07:07Z</dcterms:modified>
</cp:coreProperties>
</file>